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9" r:id="rId1"/>
  </p:sldMasterIdLst>
  <p:notesMasterIdLst>
    <p:notesMasterId r:id="rId68"/>
  </p:notesMasterIdLst>
  <p:sldIdLst>
    <p:sldId id="256" r:id="rId2"/>
    <p:sldId id="257" r:id="rId3"/>
    <p:sldId id="258" r:id="rId4"/>
    <p:sldId id="326" r:id="rId5"/>
    <p:sldId id="327" r:id="rId6"/>
    <p:sldId id="308" r:id="rId7"/>
    <p:sldId id="328" r:id="rId8"/>
    <p:sldId id="362" r:id="rId9"/>
    <p:sldId id="359" r:id="rId10"/>
    <p:sldId id="259" r:id="rId11"/>
    <p:sldId id="356" r:id="rId12"/>
    <p:sldId id="260" r:id="rId13"/>
    <p:sldId id="262" r:id="rId14"/>
    <p:sldId id="309" r:id="rId15"/>
    <p:sldId id="261" r:id="rId16"/>
    <p:sldId id="354" r:id="rId17"/>
    <p:sldId id="263" r:id="rId18"/>
    <p:sldId id="324" r:id="rId19"/>
    <p:sldId id="264" r:id="rId20"/>
    <p:sldId id="355" r:id="rId21"/>
    <p:sldId id="315" r:id="rId22"/>
    <p:sldId id="319" r:id="rId23"/>
    <p:sldId id="320" r:id="rId24"/>
    <p:sldId id="322" r:id="rId25"/>
    <p:sldId id="310" r:id="rId26"/>
    <p:sldId id="311" r:id="rId27"/>
    <p:sldId id="323" r:id="rId28"/>
    <p:sldId id="313" r:id="rId29"/>
    <p:sldId id="312" r:id="rId30"/>
    <p:sldId id="268" r:id="rId31"/>
    <p:sldId id="274" r:id="rId32"/>
    <p:sldId id="275" r:id="rId33"/>
    <p:sldId id="329" r:id="rId34"/>
    <p:sldId id="330" r:id="rId35"/>
    <p:sldId id="331" r:id="rId36"/>
    <p:sldId id="332" r:id="rId37"/>
    <p:sldId id="333" r:id="rId38"/>
    <p:sldId id="295" r:id="rId39"/>
    <p:sldId id="296" r:id="rId40"/>
    <p:sldId id="339" r:id="rId41"/>
    <p:sldId id="340" r:id="rId42"/>
    <p:sldId id="341" r:id="rId43"/>
    <p:sldId id="342" r:id="rId44"/>
    <p:sldId id="343" r:id="rId45"/>
    <p:sldId id="344" r:id="rId46"/>
    <p:sldId id="348" r:id="rId47"/>
    <p:sldId id="349" r:id="rId48"/>
    <p:sldId id="350" r:id="rId49"/>
    <p:sldId id="351" r:id="rId50"/>
    <p:sldId id="352" r:id="rId51"/>
    <p:sldId id="357" r:id="rId52"/>
    <p:sldId id="358" r:id="rId53"/>
    <p:sldId id="302" r:id="rId54"/>
    <p:sldId id="304" r:id="rId55"/>
    <p:sldId id="305" r:id="rId56"/>
    <p:sldId id="307" r:id="rId57"/>
    <p:sldId id="346" r:id="rId58"/>
    <p:sldId id="347" r:id="rId59"/>
    <p:sldId id="363" r:id="rId60"/>
    <p:sldId id="364" r:id="rId61"/>
    <p:sldId id="338" r:id="rId62"/>
    <p:sldId id="361" r:id="rId63"/>
    <p:sldId id="334" r:id="rId64"/>
    <p:sldId id="336" r:id="rId65"/>
    <p:sldId id="335" r:id="rId66"/>
    <p:sldId id="337" r:id="rId67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00F2"/>
    <a:srgbClr val="FFF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D88958D-50EC-4543-86FB-1824281A7AC0}">
  <a:tblStyle styleId="{BD88958D-50EC-4543-86FB-1824281A7AC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8659"/>
    <p:restoredTop sz="96327"/>
  </p:normalViewPr>
  <p:slideViewPr>
    <p:cSldViewPr snapToGrid="0">
      <p:cViewPr>
        <p:scale>
          <a:sx n="76" d="100"/>
          <a:sy n="76" d="100"/>
        </p:scale>
        <p:origin x="280" y="200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a1e7664bed_0_7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a1e7664bed_0_7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a1e7664bed_0_7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a1e7664bed_0_7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68151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a1e7664bed_0_7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a1e7664bed_0_7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a1e7664bed_0_7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a1e7664bed_0_7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a1e7664bed_0_7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a1e7664bed_0_7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33560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a1e7664bed_0_7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a1e7664bed_0_7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a1e7664bed_0_7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a1e7664bed_0_7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48837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9d375c060b_1_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9d375c060b_1_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73319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9d375c060b_1_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9d375c060b_1_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76737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a1e7664bed_0_8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a1e7664bed_0_8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65828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a1e7664bed_0_7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a1e7664bed_0_7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a1e7664bed_0_7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a1e7664bed_0_7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76804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a1e7664bed_0_8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a1e7664bed_0_8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979381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a1e7664bed_0_8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a1e7664bed_0_8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2391599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a1e7664bed_0_8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a1e7664bed_0_8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203402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a1e7664bed_0_8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a1e7664bed_0_8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186564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9d375c060b_1_1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9d375c060b_1_1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068965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9d375c060b_1_1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9d375c060b_1_1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626507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a1e7664bed_0_8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a1e7664bed_0_8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812136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a1e7664bed_0_8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a1e7664bed_0_8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329110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a1e7664bed_0_8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a1e7664bed_0_8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90762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a1e7664bed_0_7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a1e7664bed_0_7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a1e7664bed_0_8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a1e7664bed_0_8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9d36baf156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9d36baf156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9d36baf15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9d36baf15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9d36baf15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9d36baf15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224121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9d36baf15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9d36baf15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092218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9d36baf15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9d36baf15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981891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9d36baf15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9d36baf15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808210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9d36baf15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9d36baf15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352901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9d375c060b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9d375c060b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9d375c060b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9d375c060b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a1e7664bed_0_7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a1e7664bed_0_7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966664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9d375c060b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9d375c060b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034015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9d375c060b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9d375c060b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105574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9d375c060b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9d375c060b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470473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9d375c060b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9d375c060b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714569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9d375c060b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9d375c060b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088574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9d375c060b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9d375c060b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758616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9d375c060b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9d375c060b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517507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9d375c060b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9d375c060b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511016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9d375c060b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9d375c060b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233660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9d375c060b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9d375c060b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18359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a1e7664bed_0_7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a1e7664bed_0_7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1020904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9d375c060b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9d375c060b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5636841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9d475fa525_1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9d475fa525_1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410292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9d36baf156_0_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9d36baf156_0_2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217225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9d36baf156_0_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9d36baf156_0_2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9d475fa525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9d475fa525_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9d475fa525_1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9d475fa525_1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9d475fa525_1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9d475fa525_1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9d475fa525_1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9d475fa525_1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440815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9d475fa525_1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9d475fa525_1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898311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9d475fa525_1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9d475fa525_1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02311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a1e7664bed_0_7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a1e7664bed_0_7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61195439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9d36baf156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9d36baf156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9d36baf156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9d36baf156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347858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9d36baf15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9d36baf15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970917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9d36baf15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9d36baf15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0143487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9d36baf15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9d36baf15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826312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9d36baf15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9d36baf15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932048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9d36baf15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9d36baf15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7074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a1e7664bed_0_7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a1e7664bed_0_7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511051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a1e7664bed_0_7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a1e7664bed_0_7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02614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a1e7664bed_0_7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a1e7664bed_0_7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20857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 flip="none" rotWithShape="1">
          <a:gsLst>
            <a:gs pos="93000">
              <a:srgbClr val="D9E2F3"/>
            </a:gs>
            <a:gs pos="68000">
              <a:srgbClr val="E9EEF8"/>
            </a:gs>
            <a:gs pos="0">
              <a:schemeClr val="accent1">
                <a:lumMod val="5000"/>
                <a:lumOff val="95000"/>
              </a:schemeClr>
            </a:gs>
            <a:gs pos="94000">
              <a:schemeClr val="accent1">
                <a:lumMod val="45000"/>
                <a:lumOff val="55000"/>
              </a:schemeClr>
            </a:gs>
            <a:gs pos="9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path path="circle">
            <a:fillToRect l="100000" t="100000"/>
          </a:path>
          <a:tileRect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jpeg"/><Relationship Id="rId4" Type="http://schemas.openxmlformats.org/officeDocument/2006/relationships/image" Target="https://www.yorku.ca/mack/RN-Counterbalancing-f3.jpg" TargetMode="Externa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0" y="1456194"/>
            <a:ext cx="8520600" cy="66032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Visualizing Uncertainty with Chromatic Aberration</a:t>
            </a:r>
            <a:endParaRPr sz="3000" dirty="0"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452397" y="1038240"/>
            <a:ext cx="2239206" cy="41795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 err="1"/>
              <a:t>MCSc</a:t>
            </a:r>
            <a:r>
              <a:rPr lang="en" sz="1400" dirty="0"/>
              <a:t> Thesis </a:t>
            </a:r>
            <a:r>
              <a:rPr lang="en" sz="1400" dirty="0" err="1"/>
              <a:t>Defence</a:t>
            </a:r>
            <a:endParaRPr sz="1400" dirty="0"/>
          </a:p>
        </p:txBody>
      </p:sp>
      <p:sp>
        <p:nvSpPr>
          <p:cNvPr id="56" name="Google Shape;56;p13"/>
          <p:cNvSpPr txBox="1"/>
          <p:nvPr/>
        </p:nvSpPr>
        <p:spPr>
          <a:xfrm>
            <a:off x="6429727" y="2258897"/>
            <a:ext cx="2647161" cy="7679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Md Rashidul Islam</a:t>
            </a:r>
            <a:endParaRPr sz="18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10 May 2022</a:t>
            </a:r>
            <a:endParaRPr sz="1800" dirty="0"/>
          </a:p>
        </p:txBody>
      </p:sp>
      <p:pic>
        <p:nvPicPr>
          <p:cNvPr id="57" name="Google Shape;5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317" y="225049"/>
            <a:ext cx="1699992" cy="41795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E107A09-F956-363E-B9FA-90FE75D3859F}"/>
              </a:ext>
            </a:extLst>
          </p:cNvPr>
          <p:cNvSpPr txBox="1"/>
          <p:nvPr/>
        </p:nvSpPr>
        <p:spPr>
          <a:xfrm>
            <a:off x="528506" y="3748900"/>
            <a:ext cx="2821606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" dirty="0"/>
              <a:t>Dr. Stephen Brooks (Supervisor) </a:t>
            </a:r>
          </a:p>
          <a:p>
            <a:pPr lvl="0"/>
            <a:r>
              <a:rPr lang="en" dirty="0"/>
              <a:t>Dr. </a:t>
            </a:r>
            <a:r>
              <a:rPr lang="en-CA" dirty="0"/>
              <a:t>Fernando </a:t>
            </a:r>
            <a:r>
              <a:rPr lang="en-CA" dirty="0" err="1"/>
              <a:t>Paulovich</a:t>
            </a:r>
            <a:r>
              <a:rPr lang="en" dirty="0"/>
              <a:t> (Reader)</a:t>
            </a:r>
          </a:p>
          <a:p>
            <a:pPr lvl="0"/>
            <a:r>
              <a:rPr lang="en" dirty="0"/>
              <a:t>Dr. </a:t>
            </a:r>
            <a:r>
              <a:rPr lang="en-CA" dirty="0"/>
              <a:t>Joseph Malloch</a:t>
            </a:r>
            <a:r>
              <a:rPr lang="en" dirty="0"/>
              <a:t> (Reader)</a:t>
            </a:r>
          </a:p>
          <a:p>
            <a:pPr lvl="0"/>
            <a:r>
              <a:rPr lang="en" dirty="0"/>
              <a:t>Dr. Dirk Arnold (Chair)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7434E2-2D3E-B2DC-78ED-7F3EF2CF138F}"/>
              </a:ext>
            </a:extLst>
          </p:cNvPr>
          <p:cNvSpPr txBox="1"/>
          <p:nvPr/>
        </p:nvSpPr>
        <p:spPr>
          <a:xfrm>
            <a:off x="528506" y="3363985"/>
            <a:ext cx="20665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Examining Committee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3000">
              <a:srgbClr val="D9E2F3">
                <a:lumMod val="84000"/>
                <a:lumOff val="16000"/>
              </a:srgbClr>
            </a:gs>
            <a:gs pos="68000">
              <a:srgbClr val="E9EEF8"/>
            </a:gs>
            <a:gs pos="0">
              <a:schemeClr val="accent1">
                <a:lumMod val="5000"/>
                <a:lumOff val="95000"/>
              </a:schemeClr>
            </a:gs>
            <a:gs pos="94000">
              <a:schemeClr val="accent1">
                <a:lumMod val="45000"/>
                <a:lumOff val="55000"/>
              </a:schemeClr>
            </a:gs>
            <a:gs pos="9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path path="circle">
            <a:fillToRect l="100000" t="100000"/>
          </a:path>
          <a:tileRect/>
        </a:grad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0318EBB-16AC-4064-89F7-EFA41F38C6EB}"/>
              </a:ext>
            </a:extLst>
          </p:cNvPr>
          <p:cNvSpPr txBox="1"/>
          <p:nvPr/>
        </p:nvSpPr>
        <p:spPr>
          <a:xfrm>
            <a:off x="267968" y="978174"/>
            <a:ext cx="8520600" cy="1345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CA" dirty="0" err="1"/>
              <a:t>Correll</a:t>
            </a:r>
            <a:r>
              <a:rPr lang="en-CA" dirty="0"/>
              <a:t> et al. (2018) brought up a new approach of uncertainty-aware decision-making strategy</a:t>
            </a:r>
            <a:endParaRPr lang="en-US" dirty="0"/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dirty="0"/>
              <a:t>Bivariate Map (common approach)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dirty="0"/>
              <a:t>VSUP (Value Suppressing Uncertainty Palettes)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endParaRPr lang="en-US" dirty="0"/>
          </a:p>
        </p:txBody>
      </p:sp>
      <p:sp>
        <p:nvSpPr>
          <p:cNvPr id="75" name="Google Shape;75;p16"/>
          <p:cNvSpPr txBox="1">
            <a:spLocks noGrp="1"/>
          </p:cNvSpPr>
          <p:nvPr>
            <p:ph type="title"/>
          </p:nvPr>
        </p:nvSpPr>
        <p:spPr>
          <a:xfrm>
            <a:off x="311700" y="219394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Prior Work</a:t>
            </a:r>
            <a:endParaRPr sz="3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8" name="Google Shape;78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pic>
        <p:nvPicPr>
          <p:cNvPr id="6" name="Picture 5" descr="Chart, funnel chart&#10;&#10;Description automatically generated">
            <a:extLst>
              <a:ext uri="{FF2B5EF4-FFF2-40B4-BE49-F238E27FC236}">
                <a16:creationId xmlns:a16="http://schemas.microsoft.com/office/drawing/2014/main" id="{46E5220B-F4DE-7C28-73FB-AC1B902701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0583" y="2156374"/>
            <a:ext cx="5016050" cy="2578186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>
            <a:spLocks noGrp="1"/>
          </p:cNvSpPr>
          <p:nvPr>
            <p:ph type="ctrTitle"/>
          </p:nvPr>
        </p:nvSpPr>
        <p:spPr>
          <a:xfrm>
            <a:off x="243975" y="1760575"/>
            <a:ext cx="8520600" cy="97290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</a:rPr>
              <a:t>Data Generation</a:t>
            </a:r>
            <a:endParaRPr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36609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>
            <a:spLocks noGrp="1"/>
          </p:cNvSpPr>
          <p:nvPr>
            <p:ph type="title"/>
          </p:nvPr>
        </p:nvSpPr>
        <p:spPr>
          <a:xfrm>
            <a:off x="311700" y="195643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Uncertainty Data Generation Flow</a:t>
            </a:r>
            <a:endParaRPr sz="3000" dirty="0"/>
          </a:p>
        </p:txBody>
      </p:sp>
      <p:sp>
        <p:nvSpPr>
          <p:cNvPr id="87" name="Google Shape;87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24082C1-AE01-6294-9083-0FE52BA73E33}"/>
              </a:ext>
            </a:extLst>
          </p:cNvPr>
          <p:cNvGrpSpPr/>
          <p:nvPr/>
        </p:nvGrpSpPr>
        <p:grpSpPr>
          <a:xfrm>
            <a:off x="1941512" y="1304303"/>
            <a:ext cx="5260975" cy="3648080"/>
            <a:chOff x="0" y="0"/>
            <a:chExt cx="5261581" cy="311323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EB478446-0910-8A54-F996-F6183AC9F582}"/>
                </a:ext>
              </a:extLst>
            </p:cNvPr>
            <p:cNvGrpSpPr/>
            <p:nvPr/>
          </p:nvGrpSpPr>
          <p:grpSpPr>
            <a:xfrm>
              <a:off x="0" y="0"/>
              <a:ext cx="5261581" cy="3113235"/>
              <a:chOff x="0" y="0"/>
              <a:chExt cx="5261581" cy="3113235"/>
            </a:xfrm>
          </p:grpSpPr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6885E5E9-7FC5-3281-9116-1D9FDCCD417D}"/>
                  </a:ext>
                </a:extLst>
              </p:cNvPr>
              <p:cNvGrpSpPr/>
              <p:nvPr/>
            </p:nvGrpSpPr>
            <p:grpSpPr>
              <a:xfrm>
                <a:off x="0" y="0"/>
                <a:ext cx="5261581" cy="3113235"/>
                <a:chOff x="0" y="0"/>
                <a:chExt cx="5261581" cy="3113235"/>
              </a:xfrm>
            </p:grpSpPr>
            <p:sp>
              <p:nvSpPr>
                <p:cNvPr id="12" name="Rounded Rectangle 11">
                  <a:extLst>
                    <a:ext uri="{FF2B5EF4-FFF2-40B4-BE49-F238E27FC236}">
                      <a16:creationId xmlns:a16="http://schemas.microsoft.com/office/drawing/2014/main" id="{C207ABF3-ADD1-ED19-088A-DA284EDDA849}"/>
                    </a:ext>
                  </a:extLst>
                </p:cNvPr>
                <p:cNvSpPr/>
                <p:nvPr/>
              </p:nvSpPr>
              <p:spPr>
                <a:xfrm>
                  <a:off x="1884784" y="55983"/>
                  <a:ext cx="1332689" cy="481447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 sz="1200">
                      <a:ln>
                        <a:noFill/>
                      </a:ln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Forecasting Algorithms</a:t>
                  </a:r>
                  <a:endParaRPr lang="en-CA" sz="12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</p:txBody>
            </p:sp>
            <p:sp>
              <p:nvSpPr>
                <p:cNvPr id="13" name="Snip Single Corner of Rectangle 12">
                  <a:extLst>
                    <a:ext uri="{FF2B5EF4-FFF2-40B4-BE49-F238E27FC236}">
                      <a16:creationId xmlns:a16="http://schemas.microsoft.com/office/drawing/2014/main" id="{ED5AD22D-7C12-8687-E085-1B5E10392BEC}"/>
                    </a:ext>
                  </a:extLst>
                </p:cNvPr>
                <p:cNvSpPr/>
                <p:nvPr/>
              </p:nvSpPr>
              <p:spPr>
                <a:xfrm>
                  <a:off x="0" y="55983"/>
                  <a:ext cx="963038" cy="481583"/>
                </a:xfrm>
                <a:prstGeom prst="snip1Rect">
                  <a:avLst/>
                </a:prstGeom>
                <a:gradFill>
                  <a:gsLst>
                    <a:gs pos="29000">
                      <a:srgbClr val="D9E2F3"/>
                    </a:gs>
                    <a:gs pos="13024">
                      <a:srgbClr val="E9EEF8"/>
                    </a:gs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0"/>
                </a:gra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 sz="120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Training Data</a:t>
                  </a:r>
                  <a:endParaRPr lang="en-CA" sz="12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</p:txBody>
            </p:sp>
            <p:sp>
              <p:nvSpPr>
                <p:cNvPr id="14" name="Oval 13">
                  <a:extLst>
                    <a:ext uri="{FF2B5EF4-FFF2-40B4-BE49-F238E27FC236}">
                      <a16:creationId xmlns:a16="http://schemas.microsoft.com/office/drawing/2014/main" id="{07F2C933-321D-C0ED-DA7F-8A0AEF64BF5D}"/>
                    </a:ext>
                  </a:extLst>
                </p:cNvPr>
                <p:cNvSpPr/>
                <p:nvPr/>
              </p:nvSpPr>
              <p:spPr>
                <a:xfrm>
                  <a:off x="4142792" y="0"/>
                  <a:ext cx="1118789" cy="59752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 sz="1200">
                      <a:ln>
                        <a:noFill/>
                      </a:ln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Model</a:t>
                  </a:r>
                  <a:endParaRPr lang="en-CA" sz="12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</p:txBody>
            </p:sp>
            <p:cxnSp>
              <p:nvCxnSpPr>
                <p:cNvPr id="15" name="Straight Arrow Connector 14">
                  <a:extLst>
                    <a:ext uri="{FF2B5EF4-FFF2-40B4-BE49-F238E27FC236}">
                      <a16:creationId xmlns:a16="http://schemas.microsoft.com/office/drawing/2014/main" id="{B7D4660D-923F-BE0D-EFC8-49B94DF6DB54}"/>
                    </a:ext>
                  </a:extLst>
                </p:cNvPr>
                <p:cNvCxnSpPr/>
                <p:nvPr/>
              </p:nvCxnSpPr>
              <p:spPr>
                <a:xfrm flipV="1">
                  <a:off x="4730621" y="606489"/>
                  <a:ext cx="0" cy="214260"/>
                </a:xfrm>
                <a:prstGeom prst="straightConnector1">
                  <a:avLst/>
                </a:prstGeom>
                <a:ln w="9525">
                  <a:prstDash val="dash"/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" name="Snip Single Corner of Rectangle 15">
                  <a:extLst>
                    <a:ext uri="{FF2B5EF4-FFF2-40B4-BE49-F238E27FC236}">
                      <a16:creationId xmlns:a16="http://schemas.microsoft.com/office/drawing/2014/main" id="{3F6B3843-4B0F-F202-50EF-D8753D22A1B2}"/>
                    </a:ext>
                  </a:extLst>
                </p:cNvPr>
                <p:cNvSpPr/>
                <p:nvPr/>
              </p:nvSpPr>
              <p:spPr>
                <a:xfrm>
                  <a:off x="0" y="1017036"/>
                  <a:ext cx="963038" cy="481583"/>
                </a:xfrm>
                <a:prstGeom prst="snip1Rect">
                  <a:avLst/>
                </a:prstGeom>
                <a:gradFill>
                  <a:gsLst>
                    <a:gs pos="29000">
                      <a:srgbClr val="D9E2F3"/>
                    </a:gs>
                    <a:gs pos="13024">
                      <a:srgbClr val="E9EEF8"/>
                    </a:gs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0"/>
                </a:gradFill>
                <a:ln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 sz="120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New Data</a:t>
                  </a:r>
                  <a:br>
                    <a:rPr lang="en-US" sz="120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</a:br>
                  <a:r>
                    <a:rPr lang="en-US" sz="120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(Optional)</a:t>
                  </a:r>
                  <a:endParaRPr lang="en-CA" sz="12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</p:txBody>
            </p:sp>
            <p:cxnSp>
              <p:nvCxnSpPr>
                <p:cNvPr id="17" name="Straight Arrow Connector 16">
                  <a:extLst>
                    <a:ext uri="{FF2B5EF4-FFF2-40B4-BE49-F238E27FC236}">
                      <a16:creationId xmlns:a16="http://schemas.microsoft.com/office/drawing/2014/main" id="{A32D44E8-BD81-3515-7573-9458F872DE28}"/>
                    </a:ext>
                  </a:extLst>
                </p:cNvPr>
                <p:cNvCxnSpPr/>
                <p:nvPr/>
              </p:nvCxnSpPr>
              <p:spPr>
                <a:xfrm>
                  <a:off x="961053" y="315426"/>
                  <a:ext cx="924506" cy="0"/>
                </a:xfrm>
                <a:prstGeom prst="straightConnector1">
                  <a:avLst/>
                </a:prstGeom>
                <a:ln w="9525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Straight Arrow Connector 17">
                  <a:extLst>
                    <a:ext uri="{FF2B5EF4-FFF2-40B4-BE49-F238E27FC236}">
                      <a16:creationId xmlns:a16="http://schemas.microsoft.com/office/drawing/2014/main" id="{76AFC288-21F1-C320-23E6-689F9DFF1DDB}"/>
                    </a:ext>
                  </a:extLst>
                </p:cNvPr>
                <p:cNvCxnSpPr/>
                <p:nvPr/>
              </p:nvCxnSpPr>
              <p:spPr>
                <a:xfrm>
                  <a:off x="3219062" y="315426"/>
                  <a:ext cx="924506" cy="0"/>
                </a:xfrm>
                <a:prstGeom prst="straightConnector1">
                  <a:avLst/>
                </a:prstGeom>
                <a:ln w="9525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" name="Oval 18">
                  <a:extLst>
                    <a:ext uri="{FF2B5EF4-FFF2-40B4-BE49-F238E27FC236}">
                      <a16:creationId xmlns:a16="http://schemas.microsoft.com/office/drawing/2014/main" id="{8512D1DC-A440-7B77-5894-65613CFB9E3D}"/>
                    </a:ext>
                  </a:extLst>
                </p:cNvPr>
                <p:cNvSpPr/>
                <p:nvPr/>
              </p:nvSpPr>
              <p:spPr>
                <a:xfrm>
                  <a:off x="1968760" y="1017036"/>
                  <a:ext cx="1040859" cy="59752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 sz="1200" dirty="0">
                      <a:ln>
                        <a:noFill/>
                      </a:ln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Model</a:t>
                  </a:r>
                  <a:endParaRPr lang="en-CA" sz="12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</p:txBody>
            </p:sp>
            <p:cxnSp>
              <p:nvCxnSpPr>
                <p:cNvPr id="20" name="Straight Arrow Connector 19">
                  <a:extLst>
                    <a:ext uri="{FF2B5EF4-FFF2-40B4-BE49-F238E27FC236}">
                      <a16:creationId xmlns:a16="http://schemas.microsoft.com/office/drawing/2014/main" id="{A2863EDB-E6B2-152E-9B37-D67E9B88EA83}"/>
                    </a:ext>
                  </a:extLst>
                </p:cNvPr>
                <p:cNvCxnSpPr/>
                <p:nvPr/>
              </p:nvCxnSpPr>
              <p:spPr>
                <a:xfrm>
                  <a:off x="2536113" y="811763"/>
                  <a:ext cx="0" cy="205119"/>
                </a:xfrm>
                <a:prstGeom prst="straightConnector1">
                  <a:avLst/>
                </a:prstGeom>
                <a:ln w="9525">
                  <a:prstDash val="dash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Straight Arrow Connector 20">
                  <a:extLst>
                    <a:ext uri="{FF2B5EF4-FFF2-40B4-BE49-F238E27FC236}">
                      <a16:creationId xmlns:a16="http://schemas.microsoft.com/office/drawing/2014/main" id="{9D598A88-BD94-64E0-D844-C2F4242AB86E}"/>
                    </a:ext>
                  </a:extLst>
                </p:cNvPr>
                <p:cNvCxnSpPr/>
                <p:nvPr/>
              </p:nvCxnSpPr>
              <p:spPr>
                <a:xfrm>
                  <a:off x="961053" y="1313802"/>
                  <a:ext cx="1002327" cy="0"/>
                </a:xfrm>
                <a:prstGeom prst="straightConnector1">
                  <a:avLst/>
                </a:prstGeom>
                <a:ln w="9525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Arrow Connector 21">
                  <a:extLst>
                    <a:ext uri="{FF2B5EF4-FFF2-40B4-BE49-F238E27FC236}">
                      <a16:creationId xmlns:a16="http://schemas.microsoft.com/office/drawing/2014/main" id="{576BB793-0B28-9F4D-83B9-4DC34846AF57}"/>
                    </a:ext>
                  </a:extLst>
                </p:cNvPr>
                <p:cNvCxnSpPr/>
                <p:nvPr/>
              </p:nvCxnSpPr>
              <p:spPr>
                <a:xfrm>
                  <a:off x="3004458" y="1313802"/>
                  <a:ext cx="1040954" cy="0"/>
                </a:xfrm>
                <a:prstGeom prst="straightConnector1">
                  <a:avLst/>
                </a:prstGeom>
                <a:ln w="9525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3" name="Rounded Rectangle 22">
                  <a:extLst>
                    <a:ext uri="{FF2B5EF4-FFF2-40B4-BE49-F238E27FC236}">
                      <a16:creationId xmlns:a16="http://schemas.microsoft.com/office/drawing/2014/main" id="{5FC88D29-6CA7-2BE7-A5A6-0FC074626EF8}"/>
                    </a:ext>
                  </a:extLst>
                </p:cNvPr>
                <p:cNvSpPr/>
                <p:nvPr/>
              </p:nvSpPr>
              <p:spPr>
                <a:xfrm>
                  <a:off x="4049486" y="1054359"/>
                  <a:ext cx="1157591" cy="481447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 sz="1200">
                      <a:ln>
                        <a:noFill/>
                      </a:ln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Predictions</a:t>
                  </a:r>
                  <a:endParaRPr lang="en-CA" sz="12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</p:txBody>
            </p:sp>
            <p:sp>
              <p:nvSpPr>
                <p:cNvPr id="24" name="Text Box 47">
                  <a:extLst>
                    <a:ext uri="{FF2B5EF4-FFF2-40B4-BE49-F238E27FC236}">
                      <a16:creationId xmlns:a16="http://schemas.microsoft.com/office/drawing/2014/main" id="{34EB9AD7-189C-3DFE-4B14-9C3574727F42}"/>
                    </a:ext>
                  </a:extLst>
                </p:cNvPr>
                <p:cNvSpPr txBox="1"/>
                <p:nvPr/>
              </p:nvSpPr>
              <p:spPr>
                <a:xfrm>
                  <a:off x="3135086" y="643812"/>
                  <a:ext cx="1108953" cy="273835"/>
                </a:xfrm>
                <a:prstGeom prst="rect">
                  <a:avLst/>
                </a:prstGeom>
                <a:solidFill>
                  <a:schemeClr val="lt1"/>
                </a:solidFill>
                <a:ln w="9525">
                  <a:solidFill>
                    <a:schemeClr val="accent1"/>
                  </a:solidFill>
                  <a:prstDash val="dash"/>
                </a:ln>
              </p:spPr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r>
                    <a:rPr lang="en-US" sz="1200">
                      <a:ln>
                        <a:noFill/>
                      </a:ln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After Training</a:t>
                  </a:r>
                  <a:endParaRPr lang="en-CA" sz="12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</p:txBody>
            </p:sp>
            <p:sp>
              <p:nvSpPr>
                <p:cNvPr id="25" name="Snip Single Corner of Rectangle 24">
                  <a:extLst>
                    <a:ext uri="{FF2B5EF4-FFF2-40B4-BE49-F238E27FC236}">
                      <a16:creationId xmlns:a16="http://schemas.microsoft.com/office/drawing/2014/main" id="{83C3D8E9-551D-3343-23AF-17517F412740}"/>
                    </a:ext>
                  </a:extLst>
                </p:cNvPr>
                <p:cNvSpPr/>
                <p:nvPr/>
              </p:nvSpPr>
              <p:spPr>
                <a:xfrm>
                  <a:off x="1884783" y="2583609"/>
                  <a:ext cx="1623930" cy="529626"/>
                </a:xfrm>
                <a:prstGeom prst="snip1Rect">
                  <a:avLst/>
                </a:prstGeom>
                <a:gradFill>
                  <a:gsLst>
                    <a:gs pos="29000">
                      <a:srgbClr val="D9E2F3"/>
                    </a:gs>
                    <a:gs pos="13024">
                      <a:srgbClr val="E9EEF8"/>
                    </a:gs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0"/>
                </a:gra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 sz="120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Data with Uncertainty</a:t>
                  </a:r>
                  <a:endParaRPr lang="en-CA" sz="12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</p:txBody>
            </p:sp>
            <p:sp>
              <p:nvSpPr>
                <p:cNvPr id="26" name="Text Box 2">
                  <a:extLst>
                    <a:ext uri="{FF2B5EF4-FFF2-40B4-BE49-F238E27FC236}">
                      <a16:creationId xmlns:a16="http://schemas.microsoft.com/office/drawing/2014/main" id="{9CA421E9-643C-AC2E-977F-7C9E0A105812}"/>
                    </a:ext>
                  </a:extLst>
                </p:cNvPr>
                <p:cNvSpPr txBox="1"/>
                <p:nvPr/>
              </p:nvSpPr>
              <p:spPr>
                <a:xfrm>
                  <a:off x="1884784" y="1905939"/>
                  <a:ext cx="1809193" cy="278220"/>
                </a:xfrm>
                <a:prstGeom prst="rect">
                  <a:avLst/>
                </a:prstGeom>
                <a:solidFill>
                  <a:schemeClr val="lt1"/>
                </a:solidFill>
                <a:ln w="9525">
                  <a:solidFill>
                    <a:schemeClr val="accent1"/>
                  </a:solidFill>
                  <a:prstDash val="dash"/>
                </a:ln>
              </p:spPr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 sz="1200" dirty="0">
                      <a:ln>
                        <a:noFill/>
                      </a:ln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Calculate Uncertainty</a:t>
                  </a:r>
                  <a:endParaRPr lang="en-CA" sz="12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</p:txBody>
            </p:sp>
            <p:cxnSp>
              <p:nvCxnSpPr>
                <p:cNvPr id="27" name="Straight Arrow Connector 26">
                  <a:extLst>
                    <a:ext uri="{FF2B5EF4-FFF2-40B4-BE49-F238E27FC236}">
                      <a16:creationId xmlns:a16="http://schemas.microsoft.com/office/drawing/2014/main" id="{5955093E-EC05-5B16-269A-29826D95983B}"/>
                    </a:ext>
                  </a:extLst>
                </p:cNvPr>
                <p:cNvCxnSpPr/>
                <p:nvPr/>
              </p:nvCxnSpPr>
              <p:spPr>
                <a:xfrm flipH="1">
                  <a:off x="3692331" y="2045540"/>
                  <a:ext cx="915152" cy="0"/>
                </a:xfrm>
                <a:prstGeom prst="straightConnector1">
                  <a:avLst/>
                </a:prstGeom>
                <a:ln w="9525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3A43D796-2F1F-4EE3-C6F5-D014F0256E2B}"/>
                    </a:ext>
                  </a:extLst>
                </p:cNvPr>
                <p:cNvCxnSpPr/>
                <p:nvPr/>
              </p:nvCxnSpPr>
              <p:spPr>
                <a:xfrm flipV="1">
                  <a:off x="4607484" y="1539362"/>
                  <a:ext cx="1839" cy="505926"/>
                </a:xfrm>
                <a:prstGeom prst="line">
                  <a:avLst/>
                </a:prstGeom>
                <a:ln w="9525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Arrow Connector 28">
                  <a:extLst>
                    <a:ext uri="{FF2B5EF4-FFF2-40B4-BE49-F238E27FC236}">
                      <a16:creationId xmlns:a16="http://schemas.microsoft.com/office/drawing/2014/main" id="{03F515F7-46B4-07C9-3891-78908FAACCCB}"/>
                    </a:ext>
                  </a:extLst>
                </p:cNvPr>
                <p:cNvCxnSpPr/>
                <p:nvPr/>
              </p:nvCxnSpPr>
              <p:spPr>
                <a:xfrm>
                  <a:off x="2629419" y="2187313"/>
                  <a:ext cx="0" cy="39812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58D1D154-16D1-A921-B3AD-EB344D629439}"/>
                  </a:ext>
                </a:extLst>
              </p:cNvPr>
              <p:cNvCxnSpPr/>
              <p:nvPr/>
            </p:nvCxnSpPr>
            <p:spPr>
              <a:xfrm>
                <a:off x="4245428" y="802432"/>
                <a:ext cx="486526" cy="0"/>
              </a:xfrm>
              <a:prstGeom prst="line">
                <a:avLst/>
              </a:prstGeom>
              <a:ln w="9525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6EE1B1ED-26D9-39CF-0845-42903D216287}"/>
                </a:ext>
              </a:extLst>
            </p:cNvPr>
            <p:cNvCxnSpPr/>
            <p:nvPr/>
          </p:nvCxnSpPr>
          <p:spPr>
            <a:xfrm>
              <a:off x="2537926" y="802432"/>
              <a:ext cx="598904" cy="0"/>
            </a:xfrm>
            <a:prstGeom prst="line">
              <a:avLst/>
            </a:prstGeom>
            <a:ln w="9525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 txBox="1">
            <a:spLocks noGrp="1"/>
          </p:cNvSpPr>
          <p:nvPr>
            <p:ph type="title"/>
          </p:nvPr>
        </p:nvSpPr>
        <p:spPr>
          <a:xfrm>
            <a:off x="311700" y="255019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Predictive Algorithms</a:t>
            </a:r>
            <a:endParaRPr sz="3000" dirty="0"/>
          </a:p>
        </p:txBody>
      </p:sp>
      <p:sp>
        <p:nvSpPr>
          <p:cNvPr id="101" name="Google Shape;101;p19"/>
          <p:cNvSpPr txBox="1">
            <a:spLocks noGrp="1"/>
          </p:cNvSpPr>
          <p:nvPr>
            <p:ph type="body" idx="1"/>
          </p:nvPr>
        </p:nvSpPr>
        <p:spPr>
          <a:xfrm>
            <a:off x="965200" y="1152475"/>
            <a:ext cx="7867099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Bef>
                <a:spcPts val="1600"/>
              </a:spcBef>
            </a:pPr>
            <a:r>
              <a:rPr lang="en-US" dirty="0"/>
              <a:t>MLP (Multilayer Perceptron)</a:t>
            </a:r>
          </a:p>
          <a:p>
            <a:pPr marL="285750" indent="-285750">
              <a:spcBef>
                <a:spcPts val="1600"/>
              </a:spcBef>
            </a:pPr>
            <a:r>
              <a:rPr lang="en-US" dirty="0"/>
              <a:t>CNN (Convolutional Neural Network)</a:t>
            </a:r>
          </a:p>
          <a:p>
            <a:pPr marL="285750" indent="-285750">
              <a:spcBef>
                <a:spcPts val="1600"/>
              </a:spcBef>
            </a:pPr>
            <a:r>
              <a:rPr lang="en-US" dirty="0"/>
              <a:t>LSTM (Long-Short Term Memory)</a:t>
            </a:r>
          </a:p>
          <a:p>
            <a:pPr marL="285750" indent="-285750">
              <a:spcBef>
                <a:spcPts val="1600"/>
              </a:spcBef>
            </a:pPr>
            <a:r>
              <a:rPr lang="en-US" dirty="0"/>
              <a:t>Auto Arima 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102" name="Google Shape;102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 txBox="1">
            <a:spLocks noGrp="1"/>
          </p:cNvSpPr>
          <p:nvPr>
            <p:ph type="title"/>
          </p:nvPr>
        </p:nvSpPr>
        <p:spPr>
          <a:xfrm>
            <a:off x="311700" y="23127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Uncertainty Comparison among Models</a:t>
            </a:r>
            <a:endParaRPr sz="3000" dirty="0"/>
          </a:p>
        </p:txBody>
      </p:sp>
      <p:sp>
        <p:nvSpPr>
          <p:cNvPr id="101" name="Google Shape;101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102" name="Google Shape;102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B9DF7DD8-F036-DEDC-5881-805028A704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7735537"/>
              </p:ext>
            </p:extLst>
          </p:nvPr>
        </p:nvGraphicFramePr>
        <p:xfrm>
          <a:off x="485030" y="1232452"/>
          <a:ext cx="6949549" cy="2672384"/>
        </p:xfrm>
        <a:graphic>
          <a:graphicData uri="http://schemas.openxmlformats.org/drawingml/2006/table">
            <a:tbl>
              <a:tblPr firstRow="1" firstCol="1" bandRow="1">
                <a:tableStyleId>{BD88958D-50EC-4543-86FB-1824281A7AC0}</a:tableStyleId>
              </a:tblPr>
              <a:tblGrid>
                <a:gridCol w="1520021">
                  <a:extLst>
                    <a:ext uri="{9D8B030D-6E8A-4147-A177-3AD203B41FA5}">
                      <a16:colId xmlns:a16="http://schemas.microsoft.com/office/drawing/2014/main" val="1480557535"/>
                    </a:ext>
                  </a:extLst>
                </a:gridCol>
                <a:gridCol w="1380506">
                  <a:extLst>
                    <a:ext uri="{9D8B030D-6E8A-4147-A177-3AD203B41FA5}">
                      <a16:colId xmlns:a16="http://schemas.microsoft.com/office/drawing/2014/main" val="92353706"/>
                    </a:ext>
                  </a:extLst>
                </a:gridCol>
                <a:gridCol w="1377423">
                  <a:extLst>
                    <a:ext uri="{9D8B030D-6E8A-4147-A177-3AD203B41FA5}">
                      <a16:colId xmlns:a16="http://schemas.microsoft.com/office/drawing/2014/main" val="3034478048"/>
                    </a:ext>
                  </a:extLst>
                </a:gridCol>
                <a:gridCol w="1415963">
                  <a:extLst>
                    <a:ext uri="{9D8B030D-6E8A-4147-A177-3AD203B41FA5}">
                      <a16:colId xmlns:a16="http://schemas.microsoft.com/office/drawing/2014/main" val="3713127029"/>
                    </a:ext>
                  </a:extLst>
                </a:gridCol>
                <a:gridCol w="1255636">
                  <a:extLst>
                    <a:ext uri="{9D8B030D-6E8A-4147-A177-3AD203B41FA5}">
                      <a16:colId xmlns:a16="http://schemas.microsoft.com/office/drawing/2014/main" val="3536977975"/>
                    </a:ext>
                  </a:extLst>
                </a:gridCol>
              </a:tblGrid>
              <a:tr h="23758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1200" b="1">
                          <a:effectLst/>
                        </a:rPr>
                        <a:t>Country</a:t>
                      </a:r>
                      <a:endParaRPr lang="en-CA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1200" b="1">
                          <a:effectLst/>
                        </a:rPr>
                        <a:t>MLP</a:t>
                      </a:r>
                      <a:endParaRPr lang="en-CA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1200" b="1">
                          <a:effectLst/>
                        </a:rPr>
                        <a:t>CNN</a:t>
                      </a:r>
                      <a:endParaRPr lang="en-CA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1200" b="1">
                          <a:effectLst/>
                        </a:rPr>
                        <a:t>LSTM</a:t>
                      </a:r>
                      <a:endParaRPr lang="en-CA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1200" b="1" dirty="0">
                          <a:effectLst/>
                        </a:rPr>
                        <a:t>ARIMA</a:t>
                      </a:r>
                      <a:endParaRPr lang="en-CA" sz="12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08985486"/>
                  </a:ext>
                </a:extLst>
              </a:tr>
              <a:tr h="23758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1200">
                          <a:effectLst/>
                        </a:rPr>
                        <a:t>United States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1200">
                          <a:effectLst/>
                        </a:rPr>
                        <a:t>7.00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1200">
                          <a:effectLst/>
                        </a:rPr>
                        <a:t>7.00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1200">
                          <a:effectLst/>
                        </a:rPr>
                        <a:t>3.44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1200">
                          <a:effectLst/>
                        </a:rPr>
                        <a:t>7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77106482"/>
                  </a:ext>
                </a:extLst>
              </a:tr>
              <a:tr h="296584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200">
                          <a:effectLst/>
                        </a:rPr>
                        <a:t>India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1200">
                          <a:effectLst/>
                        </a:rPr>
                        <a:t>4.28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1200">
                          <a:effectLst/>
                        </a:rPr>
                        <a:t>0.61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1200">
                          <a:effectLst/>
                        </a:rPr>
                        <a:t>7.00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1200">
                          <a:effectLst/>
                        </a:rPr>
                        <a:t>3.52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31118380"/>
                  </a:ext>
                </a:extLst>
              </a:tr>
              <a:tr h="23758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1200">
                          <a:effectLst/>
                        </a:rPr>
                        <a:t>Brazil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1200">
                          <a:effectLst/>
                        </a:rPr>
                        <a:t>3.64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1200">
                          <a:effectLst/>
                        </a:rPr>
                        <a:t>0.51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1200">
                          <a:effectLst/>
                        </a:rPr>
                        <a:t>3.24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1200">
                          <a:effectLst/>
                        </a:rPr>
                        <a:t>1.27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02459962"/>
                  </a:ext>
                </a:extLst>
              </a:tr>
              <a:tr h="23758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1200">
                          <a:effectLst/>
                        </a:rPr>
                        <a:t>Kazakhstan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1200">
                          <a:effectLst/>
                        </a:rPr>
                        <a:t>2.43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1200">
                          <a:effectLst/>
                        </a:rPr>
                        <a:t>0.42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1200">
                          <a:effectLst/>
                        </a:rPr>
                        <a:t>0.35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1200">
                          <a:effectLst/>
                        </a:rPr>
                        <a:t>0.17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27000045"/>
                  </a:ext>
                </a:extLst>
              </a:tr>
              <a:tr h="23758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1200">
                          <a:effectLst/>
                        </a:rPr>
                        <a:t>France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1200">
                          <a:effectLst/>
                        </a:rPr>
                        <a:t>2.15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1200">
                          <a:effectLst/>
                        </a:rPr>
                        <a:t>0.31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1200">
                          <a:effectLst/>
                        </a:rPr>
                        <a:t>0.81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1200">
                          <a:effectLst/>
                        </a:rPr>
                        <a:t>0.56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01057416"/>
                  </a:ext>
                </a:extLst>
              </a:tr>
              <a:tr h="23758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1200">
                          <a:effectLst/>
                        </a:rPr>
                        <a:t>Peru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1200">
                          <a:effectLst/>
                        </a:rPr>
                        <a:t>1.28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1200">
                          <a:effectLst/>
                        </a:rPr>
                        <a:t>0.23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1200">
                          <a:effectLst/>
                        </a:rPr>
                        <a:t>0.28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1200">
                          <a:effectLst/>
                        </a:rPr>
                        <a:t>0.22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87205016"/>
                  </a:ext>
                </a:extLst>
              </a:tr>
              <a:tr h="23758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1200">
                          <a:effectLst/>
                        </a:rPr>
                        <a:t>Germany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1200">
                          <a:effectLst/>
                        </a:rPr>
                        <a:t>1.21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1200">
                          <a:effectLst/>
                        </a:rPr>
                        <a:t>0.19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1200">
                          <a:effectLst/>
                        </a:rPr>
                        <a:t>0.50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1200">
                          <a:effectLst/>
                        </a:rPr>
                        <a:t>0.51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66067995"/>
                  </a:ext>
                </a:extLst>
              </a:tr>
              <a:tr h="23758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1200">
                          <a:effectLst/>
                        </a:rPr>
                        <a:t>Spain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1200">
                          <a:effectLst/>
                        </a:rPr>
                        <a:t>1.07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1200">
                          <a:effectLst/>
                        </a:rPr>
                        <a:t>0.19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1200">
                          <a:effectLst/>
                        </a:rPr>
                        <a:t>0.67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1200">
                          <a:effectLst/>
                        </a:rPr>
                        <a:t>0.33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74866887"/>
                  </a:ext>
                </a:extLst>
              </a:tr>
              <a:tr h="23758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1200">
                          <a:effectLst/>
                        </a:rPr>
                        <a:t>Turkey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1200">
                          <a:effectLst/>
                        </a:rPr>
                        <a:t>1.03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1200">
                          <a:effectLst/>
                        </a:rPr>
                        <a:t>0.19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1200">
                          <a:effectLst/>
                        </a:rPr>
                        <a:t>1.21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1200">
                          <a:effectLst/>
                        </a:rPr>
                        <a:t>0.30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29755341"/>
                  </a:ext>
                </a:extLst>
              </a:tr>
              <a:tr h="23758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1200">
                          <a:effectLst/>
                        </a:rPr>
                        <a:t>Argentina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1200" dirty="0">
                          <a:effectLst/>
                        </a:rPr>
                        <a:t>1.02</a:t>
                      </a:r>
                      <a:endParaRPr lang="en-CA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1200">
                          <a:effectLst/>
                        </a:rPr>
                        <a:t>0.14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1200">
                          <a:effectLst/>
                        </a:rPr>
                        <a:t>1.08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1200" dirty="0">
                          <a:effectLst/>
                        </a:rPr>
                        <a:t>0.25</a:t>
                      </a:r>
                      <a:endParaRPr lang="en-CA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96053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909656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>
            <a:spLocks noGrp="1"/>
          </p:cNvSpPr>
          <p:nvPr>
            <p:ph type="title"/>
          </p:nvPr>
        </p:nvSpPr>
        <p:spPr>
          <a:xfrm>
            <a:off x="311700" y="231272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Uncertainty in Prediction</a:t>
            </a:r>
            <a:endParaRPr sz="3000" dirty="0"/>
          </a:p>
        </p:txBody>
      </p:sp>
      <p:sp>
        <p:nvSpPr>
          <p:cNvPr id="94" name="Google Shape;94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pic>
        <p:nvPicPr>
          <p:cNvPr id="6" name="Picture 5" descr="Histogram&#10;&#10;Description automatically generated">
            <a:extLst>
              <a:ext uri="{FF2B5EF4-FFF2-40B4-BE49-F238E27FC236}">
                <a16:creationId xmlns:a16="http://schemas.microsoft.com/office/drawing/2014/main" id="{164C9C2C-8A99-BA9C-1462-ECE157F93BC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757" y="1162808"/>
            <a:ext cx="6345909" cy="3809342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>
            <a:spLocks noGrp="1"/>
          </p:cNvSpPr>
          <p:nvPr>
            <p:ph type="ctrTitle"/>
          </p:nvPr>
        </p:nvSpPr>
        <p:spPr>
          <a:xfrm>
            <a:off x="243975" y="1760575"/>
            <a:ext cx="8520600" cy="97290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</a:rPr>
              <a:t>Chromatic Abberation</a:t>
            </a:r>
            <a:endParaRPr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62625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0"/>
          <p:cNvSpPr txBox="1">
            <a:spLocks noGrp="1"/>
          </p:cNvSpPr>
          <p:nvPr>
            <p:ph type="title"/>
          </p:nvPr>
        </p:nvSpPr>
        <p:spPr>
          <a:xfrm>
            <a:off x="311700" y="219399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Architecture of CA</a:t>
            </a:r>
            <a:endParaRPr dirty="0"/>
          </a:p>
        </p:txBody>
      </p:sp>
      <p:sp>
        <p:nvSpPr>
          <p:cNvPr id="109" name="Google Shape;109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pic>
        <p:nvPicPr>
          <p:cNvPr id="6" name="Picture 5" descr="Diagram, engineering drawing&#10;&#10;Description automatically generated">
            <a:extLst>
              <a:ext uri="{FF2B5EF4-FFF2-40B4-BE49-F238E27FC236}">
                <a16:creationId xmlns:a16="http://schemas.microsoft.com/office/drawing/2014/main" id="{66A1B9C3-2080-C93B-5D51-A6CCEECF4B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067" y="1248313"/>
            <a:ext cx="2782998" cy="278299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9988027-A1BF-C4C3-E15F-63707A4423BA}"/>
                  </a:ext>
                </a:extLst>
              </p:cNvPr>
              <p:cNvSpPr txBox="1"/>
              <p:nvPr/>
            </p:nvSpPr>
            <p:spPr>
              <a:xfrm>
                <a:off x="3721210" y="1582309"/>
                <a:ext cx="5111090" cy="22853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CA" dirty="0"/>
                  <a:t>First chromatic circle color (</a:t>
                </a:r>
                <a:r>
                  <a:rPr lang="en-CA" dirty="0">
                    <a:solidFill>
                      <a:srgbClr val="FF0000"/>
                    </a:solidFill>
                  </a:rPr>
                  <a:t>R</a:t>
                </a:r>
                <a:r>
                  <a:rPr lang="en-CA" dirty="0"/>
                  <a:t>, 255, 255) and shifted location (x, y + r)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CA" dirty="0"/>
                  <a:t>Second chromatic circle color (255, </a:t>
                </a:r>
                <a:r>
                  <a:rPr lang="en-CA" dirty="0">
                    <a:solidFill>
                      <a:srgbClr val="00B050"/>
                    </a:solidFill>
                  </a:rPr>
                  <a:t>G</a:t>
                </a:r>
                <a:r>
                  <a:rPr lang="en-CA" dirty="0"/>
                  <a:t>, 255) and shifted location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∗</m:t>
                    </m:r>
                    <m:f>
                      <m:f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+√3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CA" dirty="0"/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∗</m:t>
                    </m:r>
                    <m:f>
                      <m:f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CA" dirty="0"/>
                  <a:t>)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CA" dirty="0"/>
                  <a:t>Third chromatic circle color (255, 255, </a:t>
                </a:r>
                <a:r>
                  <a:rPr lang="en-CA" dirty="0">
                    <a:solidFill>
                      <a:srgbClr val="00B0F0"/>
                    </a:solidFill>
                  </a:rPr>
                  <a:t>B</a:t>
                </a:r>
                <a:r>
                  <a:rPr lang="en-CA" dirty="0"/>
                  <a:t>) and shifted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∗</m:t>
                    </m:r>
                    <m:f>
                      <m:f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−√3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CA" dirty="0"/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∗</m:t>
                    </m:r>
                    <m:f>
                      <m:f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+1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CA" dirty="0"/>
                  <a:t>) </a:t>
                </a:r>
                <a:r>
                  <a:rPr lang="en-CA" dirty="0">
                    <a:effectLst/>
                  </a:rPr>
                  <a:t>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CA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CA" i="1" dirty="0"/>
                  <a:t>‘</a:t>
                </a:r>
                <a:r>
                  <a:rPr lang="en-CA" dirty="0"/>
                  <a:t>r</a:t>
                </a:r>
                <a:r>
                  <a:rPr lang="en-CA" i="1" dirty="0"/>
                  <a:t>’ </a:t>
                </a:r>
                <a:r>
                  <a:rPr lang="en-CA" dirty="0"/>
                  <a:t>represents aberration(uncertainty)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9988027-A1BF-C4C3-E15F-63707A4423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1210" y="1582309"/>
                <a:ext cx="5111090" cy="2285369"/>
              </a:xfrm>
              <a:prstGeom prst="rect">
                <a:avLst/>
              </a:prstGeom>
              <a:blipFill>
                <a:blip r:embed="rId4"/>
                <a:stretch>
                  <a:fillRect l="-248" t="-5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 Box 16">
            <a:extLst>
              <a:ext uri="{FF2B5EF4-FFF2-40B4-BE49-F238E27FC236}">
                <a16:creationId xmlns:a16="http://schemas.microsoft.com/office/drawing/2014/main" id="{2C30B546-9978-40EF-67F0-FFFB671D8F73}"/>
              </a:ext>
            </a:extLst>
          </p:cNvPr>
          <p:cNvSpPr txBox="1"/>
          <p:nvPr/>
        </p:nvSpPr>
        <p:spPr>
          <a:xfrm>
            <a:off x="1422402" y="2353731"/>
            <a:ext cx="558799" cy="240136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(x, y)</a:t>
            </a:r>
            <a:endParaRPr lang="en-CA" sz="12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70539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0"/>
          <p:cNvSpPr txBox="1">
            <a:spLocks noGrp="1"/>
          </p:cNvSpPr>
          <p:nvPr>
            <p:ph type="title"/>
          </p:nvPr>
        </p:nvSpPr>
        <p:spPr>
          <a:xfrm>
            <a:off x="311700" y="231271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CA on a Circle</a:t>
            </a:r>
            <a:endParaRPr dirty="0"/>
          </a:p>
        </p:txBody>
      </p:sp>
      <p:sp>
        <p:nvSpPr>
          <p:cNvPr id="109" name="Google Shape;109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988027-A1BF-C4C3-E15F-63707A4423BA}"/>
              </a:ext>
            </a:extLst>
          </p:cNvPr>
          <p:cNvSpPr txBox="1"/>
          <p:nvPr/>
        </p:nvSpPr>
        <p:spPr>
          <a:xfrm>
            <a:off x="598677" y="4102710"/>
            <a:ext cx="811953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Three overlapping circles filled by </a:t>
            </a:r>
            <a:r>
              <a:rPr lang="en-CA" i="1" dirty="0" err="1"/>
              <a:t>rgb</a:t>
            </a:r>
            <a:r>
              <a:rPr lang="en-CA" i="1" dirty="0"/>
              <a:t> (</a:t>
            </a:r>
            <a:r>
              <a:rPr lang="en-CA" i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100</a:t>
            </a:r>
            <a:r>
              <a:rPr lang="en-CA" i="1" dirty="0"/>
              <a:t>, 255, 255), </a:t>
            </a:r>
            <a:r>
              <a:rPr lang="en-CA" i="1" dirty="0" err="1"/>
              <a:t>rgb</a:t>
            </a:r>
            <a:r>
              <a:rPr lang="en-CA" i="1" dirty="0"/>
              <a:t> (255, </a:t>
            </a:r>
            <a:r>
              <a:rPr lang="en-CA" i="1" dirty="0">
                <a:solidFill>
                  <a:srgbClr val="FA00F2"/>
                </a:solidFill>
              </a:rPr>
              <a:t>149</a:t>
            </a:r>
            <a:r>
              <a:rPr lang="en-CA" i="1" dirty="0"/>
              <a:t>, 255), </a:t>
            </a:r>
            <a:r>
              <a:rPr lang="en-CA" i="1" dirty="0" err="1"/>
              <a:t>rgb</a:t>
            </a:r>
            <a:r>
              <a:rPr lang="en-CA" i="1" dirty="0"/>
              <a:t> (255, 255, </a:t>
            </a:r>
            <a:r>
              <a:rPr lang="en-CA" i="1" dirty="0">
                <a:solidFill>
                  <a:srgbClr val="FFFC00"/>
                </a:solidFill>
              </a:rPr>
              <a:t>180</a:t>
            </a:r>
            <a:r>
              <a:rPr lang="en-CA" i="1" dirty="0"/>
              <a:t>)</a:t>
            </a:r>
            <a:br>
              <a:rPr lang="en-CA" i="1" dirty="0"/>
            </a:br>
            <a:endParaRPr lang="en-CA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Used </a:t>
            </a:r>
            <a:r>
              <a:rPr lang="en-CA" dirty="0"/>
              <a:t>mix-blend-mode to darken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3" name="Picture 2" descr="Shape, circle&#10;&#10;Description automatically generated">
            <a:extLst>
              <a:ext uri="{FF2B5EF4-FFF2-40B4-BE49-F238E27FC236}">
                <a16:creationId xmlns:a16="http://schemas.microsoft.com/office/drawing/2014/main" id="{B8D41A9E-7E4B-6989-BF41-31C7020E6F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8444" y="1138459"/>
            <a:ext cx="2714403" cy="2724346"/>
          </a:xfrm>
          <a:prstGeom prst="rect">
            <a:avLst/>
          </a:prstGeom>
        </p:spPr>
      </p:pic>
      <p:pic>
        <p:nvPicPr>
          <p:cNvPr id="9" name="Picture 8" descr="Shape, circle&#10;&#10;Description automatically generated">
            <a:extLst>
              <a:ext uri="{FF2B5EF4-FFF2-40B4-BE49-F238E27FC236}">
                <a16:creationId xmlns:a16="http://schemas.microsoft.com/office/drawing/2014/main" id="{A8EE583E-E3FD-B4F6-4F61-99FCC44BC4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0545" y="1138460"/>
            <a:ext cx="2830505" cy="2840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5962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>
            <a:spLocks noGrp="1"/>
          </p:cNvSpPr>
          <p:nvPr>
            <p:ph type="title"/>
          </p:nvPr>
        </p:nvSpPr>
        <p:spPr>
          <a:xfrm>
            <a:off x="311700" y="207521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More Examples of CA Shapes</a:t>
            </a:r>
            <a:endParaRPr dirty="0"/>
          </a:p>
        </p:txBody>
      </p:sp>
      <p:sp>
        <p:nvSpPr>
          <p:cNvPr id="116" name="Google Shape;116;p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117" name="Google Shape;117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pic>
        <p:nvPicPr>
          <p:cNvPr id="3" name="Picture 2" descr="Shape, square&#10;&#10;Description automatically generated">
            <a:extLst>
              <a:ext uri="{FF2B5EF4-FFF2-40B4-BE49-F238E27FC236}">
                <a16:creationId xmlns:a16="http://schemas.microsoft.com/office/drawing/2014/main" id="{6A5FE3C6-C0C7-B219-4EDB-61B1E5EA9E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6078" y="780221"/>
            <a:ext cx="5101616" cy="4170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3416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311700" y="253432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Contents</a:t>
            </a:r>
            <a:endParaRPr dirty="0"/>
          </a:p>
        </p:txBody>
      </p:sp>
      <p:sp>
        <p:nvSpPr>
          <p:cNvPr id="63" name="Google Shape;63;p14"/>
          <p:cNvSpPr txBox="1">
            <a:spLocks noGrp="1"/>
          </p:cNvSpPr>
          <p:nvPr>
            <p:ph type="body" idx="1"/>
          </p:nvPr>
        </p:nvSpPr>
        <p:spPr>
          <a:xfrm>
            <a:off x="670558" y="982889"/>
            <a:ext cx="2969625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>
                <a:solidFill>
                  <a:schemeClr val="tx1"/>
                </a:solidFill>
              </a:rPr>
              <a:t>Background</a:t>
            </a:r>
            <a:endParaRPr dirty="0">
              <a:solidFill>
                <a:schemeClr val="tx1"/>
              </a:solidFill>
            </a:endParaRPr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CA" dirty="0">
                <a:solidFill>
                  <a:schemeClr val="tx1"/>
                </a:solidFill>
              </a:rPr>
              <a:t>Prior Work</a:t>
            </a:r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>
                <a:solidFill>
                  <a:schemeClr val="tx1"/>
                </a:solidFill>
              </a:rPr>
              <a:t>Data Generation</a:t>
            </a:r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>
                <a:solidFill>
                  <a:schemeClr val="tx1"/>
                </a:solidFill>
              </a:rPr>
              <a:t>Chromatic Aberration</a:t>
            </a:r>
          </a:p>
          <a:p>
            <a:pPr>
              <a:lnSpc>
                <a:spcPct val="200000"/>
              </a:lnSpc>
            </a:pPr>
            <a:r>
              <a:rPr lang="en-CA" dirty="0">
                <a:solidFill>
                  <a:schemeClr val="tx1"/>
                </a:solidFill>
              </a:rPr>
              <a:t>Exploratory Designs</a:t>
            </a:r>
          </a:p>
        </p:txBody>
      </p:sp>
      <p:sp>
        <p:nvSpPr>
          <p:cNvPr id="64" name="Google Shape;64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5" name="Google Shape;63;p14">
            <a:extLst>
              <a:ext uri="{FF2B5EF4-FFF2-40B4-BE49-F238E27FC236}">
                <a16:creationId xmlns:a16="http://schemas.microsoft.com/office/drawing/2014/main" id="{81E29E72-C203-B2ED-0D55-2B11EB8E26CC}"/>
              </a:ext>
            </a:extLst>
          </p:cNvPr>
          <p:cNvSpPr txBox="1">
            <a:spLocks/>
          </p:cNvSpPr>
          <p:nvPr/>
        </p:nvSpPr>
        <p:spPr>
          <a:xfrm>
            <a:off x="3775163" y="1017725"/>
            <a:ext cx="2747557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200000"/>
              </a:lnSpc>
            </a:pPr>
            <a:r>
              <a:rPr lang="en-CA" dirty="0">
                <a:solidFill>
                  <a:schemeClr val="tx1"/>
                </a:solidFill>
              </a:rPr>
              <a:t>User Study Design</a:t>
            </a:r>
          </a:p>
          <a:p>
            <a:pPr>
              <a:lnSpc>
                <a:spcPct val="200000"/>
              </a:lnSpc>
            </a:pPr>
            <a:r>
              <a:rPr lang="en-CA" dirty="0">
                <a:solidFill>
                  <a:schemeClr val="tx1"/>
                </a:solidFill>
              </a:rPr>
              <a:t>Quantitative Test</a:t>
            </a:r>
          </a:p>
          <a:p>
            <a:pPr>
              <a:lnSpc>
                <a:spcPct val="200000"/>
              </a:lnSpc>
            </a:pPr>
            <a:r>
              <a:rPr lang="en-CA" dirty="0">
                <a:solidFill>
                  <a:schemeClr val="tx1"/>
                </a:solidFill>
              </a:rPr>
              <a:t>Conclusion</a:t>
            </a:r>
          </a:p>
          <a:p>
            <a:pPr>
              <a:lnSpc>
                <a:spcPct val="200000"/>
              </a:lnSpc>
            </a:pPr>
            <a:r>
              <a:rPr lang="en-CA" dirty="0">
                <a:solidFill>
                  <a:schemeClr val="tx1"/>
                </a:solidFill>
              </a:rPr>
              <a:t>Future Work</a:t>
            </a:r>
          </a:p>
          <a:p>
            <a:pPr>
              <a:lnSpc>
                <a:spcPct val="200000"/>
              </a:lnSpc>
            </a:pPr>
            <a:r>
              <a:rPr lang="en-CA" dirty="0">
                <a:solidFill>
                  <a:schemeClr val="tx1"/>
                </a:solidFill>
              </a:rPr>
              <a:t>Questions?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>
            <a:spLocks noGrp="1"/>
          </p:cNvSpPr>
          <p:nvPr>
            <p:ph type="ctrTitle"/>
          </p:nvPr>
        </p:nvSpPr>
        <p:spPr>
          <a:xfrm>
            <a:off x="243975" y="1760575"/>
            <a:ext cx="8520600" cy="97290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</a:rPr>
              <a:t>(breifly) Exploratory Designs</a:t>
            </a:r>
            <a:endParaRPr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58876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>
            <a:spLocks noGrp="1"/>
          </p:cNvSpPr>
          <p:nvPr>
            <p:ph type="title"/>
          </p:nvPr>
        </p:nvSpPr>
        <p:spPr>
          <a:xfrm>
            <a:off x="311700" y="183769"/>
            <a:ext cx="85206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Web Interface</a:t>
            </a:r>
            <a:endParaRPr dirty="0"/>
          </a:p>
        </p:txBody>
      </p:sp>
      <p:sp>
        <p:nvSpPr>
          <p:cNvPr id="116" name="Google Shape;116;p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117" name="Google Shape;117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DD282ED2-D6EC-375C-833A-6F3FD2D8F51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822" y="1066507"/>
            <a:ext cx="7666355" cy="3990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9905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>
            <a:spLocks noGrp="1"/>
          </p:cNvSpPr>
          <p:nvPr>
            <p:ph type="title"/>
          </p:nvPr>
        </p:nvSpPr>
        <p:spPr>
          <a:xfrm>
            <a:off x="311700" y="219396"/>
            <a:ext cx="3100366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Reshufling</a:t>
            </a:r>
            <a:endParaRPr dirty="0"/>
          </a:p>
        </p:txBody>
      </p:sp>
      <p:sp>
        <p:nvSpPr>
          <p:cNvPr id="116" name="Google Shape;116;p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117" name="Google Shape;117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D7FD9C-8B4B-A04C-01F6-9B80AC4A71DB}"/>
              </a:ext>
            </a:extLst>
          </p:cNvPr>
          <p:cNvSpPr txBox="1"/>
          <p:nvPr/>
        </p:nvSpPr>
        <p:spPr>
          <a:xfrm>
            <a:off x="3615266" y="844491"/>
            <a:ext cx="40047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Side by side uncertainty comparison among three selected countries.</a:t>
            </a:r>
          </a:p>
        </p:txBody>
      </p:sp>
      <p:pic>
        <p:nvPicPr>
          <p:cNvPr id="3" name="Picture 2" descr="A picture containing shape&#10;&#10;Description automatically generated">
            <a:extLst>
              <a:ext uri="{FF2B5EF4-FFF2-40B4-BE49-F238E27FC236}">
                <a16:creationId xmlns:a16="http://schemas.microsoft.com/office/drawing/2014/main" id="{DCD34021-7CF9-5EDE-D66D-4290BBB2CD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550" y="1366963"/>
            <a:ext cx="6978650" cy="3670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6060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>
            <a:spLocks noGrp="1"/>
          </p:cNvSpPr>
          <p:nvPr>
            <p:ph type="title"/>
          </p:nvPr>
        </p:nvSpPr>
        <p:spPr>
          <a:xfrm>
            <a:off x="311700" y="219396"/>
            <a:ext cx="2110866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Drill-down</a:t>
            </a:r>
            <a:endParaRPr dirty="0"/>
          </a:p>
        </p:txBody>
      </p:sp>
      <p:sp>
        <p:nvSpPr>
          <p:cNvPr id="116" name="Google Shape;116;p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117" name="Google Shape;117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D7FD9C-8B4B-A04C-01F6-9B80AC4A71DB}"/>
              </a:ext>
            </a:extLst>
          </p:cNvPr>
          <p:cNvSpPr txBox="1"/>
          <p:nvPr/>
        </p:nvSpPr>
        <p:spPr>
          <a:xfrm>
            <a:off x="397106" y="1547225"/>
            <a:ext cx="23714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sz="1200" dirty="0"/>
              <a:t>Side by side uncertainty comparison among four model predictions</a:t>
            </a:r>
          </a:p>
        </p:txBody>
      </p:sp>
      <p:pic>
        <p:nvPicPr>
          <p:cNvPr id="8" name="Picture 7" descr="Timeline&#10;&#10;Description automatically generated">
            <a:extLst>
              <a:ext uri="{FF2B5EF4-FFF2-40B4-BE49-F238E27FC236}">
                <a16:creationId xmlns:a16="http://schemas.microsoft.com/office/drawing/2014/main" id="{5CAFC3C0-DC61-C5B7-2EA3-15F3BFE3209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097" y="117041"/>
            <a:ext cx="5808960" cy="49397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74CD5C9-2C1A-0909-EACD-146325244DE5}"/>
              </a:ext>
            </a:extLst>
          </p:cNvPr>
          <p:cNvSpPr txBox="1"/>
          <p:nvPr/>
        </p:nvSpPr>
        <p:spPr>
          <a:xfrm>
            <a:off x="397106" y="2319386"/>
            <a:ext cx="23714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sz="1200" dirty="0"/>
              <a:t>Each column represents an uncertainty in the range 1-9</a:t>
            </a:r>
          </a:p>
        </p:txBody>
      </p:sp>
    </p:spTree>
    <p:extLst>
      <p:ext uri="{BB962C8B-B14F-4D97-AF65-F5344CB8AC3E}">
        <p14:creationId xmlns:p14="http://schemas.microsoft.com/office/powerpoint/2010/main" val="23632840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>
            <a:spLocks noGrp="1"/>
          </p:cNvSpPr>
          <p:nvPr>
            <p:ph type="title"/>
          </p:nvPr>
        </p:nvSpPr>
        <p:spPr>
          <a:xfrm>
            <a:off x="311700" y="207522"/>
            <a:ext cx="3033071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Star-Fish Layout</a:t>
            </a:r>
            <a:endParaRPr dirty="0"/>
          </a:p>
        </p:txBody>
      </p:sp>
      <p:sp>
        <p:nvSpPr>
          <p:cNvPr id="116" name="Google Shape;116;p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117" name="Google Shape;117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D7FD9C-8B4B-A04C-01F6-9B80AC4A71DB}"/>
              </a:ext>
            </a:extLst>
          </p:cNvPr>
          <p:cNvSpPr txBox="1"/>
          <p:nvPr/>
        </p:nvSpPr>
        <p:spPr>
          <a:xfrm>
            <a:off x="397105" y="1547225"/>
            <a:ext cx="294766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Side by side uncertainty comparison among four model predictions</a:t>
            </a:r>
          </a:p>
        </p:txBody>
      </p:sp>
      <p:pic>
        <p:nvPicPr>
          <p:cNvPr id="7" name="Picture 6" descr="A picture containing sky&#10;&#10;Description automatically generated">
            <a:extLst>
              <a:ext uri="{FF2B5EF4-FFF2-40B4-BE49-F238E27FC236}">
                <a16:creationId xmlns:a16="http://schemas.microsoft.com/office/drawing/2014/main" id="{05C7BB5F-FCA0-588F-E9FD-F920240C651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935" y="0"/>
            <a:ext cx="4936838" cy="5106740"/>
          </a:xfrm>
          <a:prstGeom prst="rect">
            <a:avLst/>
          </a:prstGeom>
          <a:ln w="3175">
            <a:noFill/>
          </a:ln>
        </p:spPr>
      </p:pic>
    </p:spTree>
    <p:extLst>
      <p:ext uri="{BB962C8B-B14F-4D97-AF65-F5344CB8AC3E}">
        <p14:creationId xmlns:p14="http://schemas.microsoft.com/office/powerpoint/2010/main" val="33843447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Streamgraph Slicing</a:t>
            </a:r>
            <a:endParaRPr dirty="0"/>
          </a:p>
        </p:txBody>
      </p:sp>
      <p:sp>
        <p:nvSpPr>
          <p:cNvPr id="123" name="Google Shape;123;p22"/>
          <p:cNvSpPr txBox="1">
            <a:spLocks noGrp="1"/>
          </p:cNvSpPr>
          <p:nvPr>
            <p:ph type="body" idx="1"/>
          </p:nvPr>
        </p:nvSpPr>
        <p:spPr>
          <a:xfrm>
            <a:off x="311700" y="1462749"/>
            <a:ext cx="3240058" cy="31061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  <a:buSzPts val="1800"/>
              <a:buFont typeface="Wingdings" pitchFamily="2" charset="2"/>
              <a:buChar char="Ø"/>
            </a:pPr>
            <a:r>
              <a:rPr lang="en-US" dirty="0"/>
              <a:t>Averaging every three consecutive days.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124" name="Google Shape;124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pic>
        <p:nvPicPr>
          <p:cNvPr id="7" name="Picture 6" descr="A red and white logo&#10;&#10;Description automatically generated with low confidence">
            <a:extLst>
              <a:ext uri="{FF2B5EF4-FFF2-40B4-BE49-F238E27FC236}">
                <a16:creationId xmlns:a16="http://schemas.microsoft.com/office/drawing/2014/main" id="{C50F45E7-8618-5D56-09BD-93E64C42507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2401" y="0"/>
            <a:ext cx="3240058" cy="5056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2830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2"/>
          <p:cNvSpPr txBox="1">
            <a:spLocks noGrp="1"/>
          </p:cNvSpPr>
          <p:nvPr>
            <p:ph type="title"/>
          </p:nvPr>
        </p:nvSpPr>
        <p:spPr>
          <a:xfrm>
            <a:off x="311700" y="171894"/>
            <a:ext cx="4141767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Streamgraph with CA</a:t>
            </a:r>
            <a:endParaRPr dirty="0"/>
          </a:p>
        </p:txBody>
      </p:sp>
      <p:sp>
        <p:nvSpPr>
          <p:cNvPr id="123" name="Google Shape;123;p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141767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  <a:buSzPts val="1800"/>
              <a:buFont typeface="Wingdings" pitchFamily="2" charset="2"/>
              <a:buChar char="Ø"/>
            </a:pPr>
            <a:r>
              <a:rPr lang="en-US" dirty="0"/>
              <a:t>Assigning texture pattern to every slice.</a:t>
            </a:r>
            <a:br>
              <a:rPr lang="en-US" dirty="0"/>
            </a:br>
            <a:endParaRPr lang="en-US" dirty="0"/>
          </a:p>
          <a:p>
            <a:pPr lvl="0" algn="l" rtl="0">
              <a:spcBef>
                <a:spcPts val="0"/>
              </a:spcBef>
              <a:spcAft>
                <a:spcPts val="0"/>
              </a:spcAft>
              <a:buSzPts val="1800"/>
              <a:buFont typeface="Wingdings" pitchFamily="2" charset="2"/>
              <a:buChar char="Ø"/>
            </a:pPr>
            <a:r>
              <a:rPr lang="en-US" dirty="0"/>
              <a:t>Every slice has different amount of uncertainty (CA).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124" name="Google Shape;124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pic>
        <p:nvPicPr>
          <p:cNvPr id="6" name="Picture 5" descr="Background pattern&#10;&#10;Description automatically generated">
            <a:extLst>
              <a:ext uri="{FF2B5EF4-FFF2-40B4-BE49-F238E27FC236}">
                <a16:creationId xmlns:a16="http://schemas.microsoft.com/office/drawing/2014/main" id="{EBFFE132-8AEB-AFFA-410B-7DE968DA83C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4767" y="0"/>
            <a:ext cx="3297691" cy="5143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2527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CA0089A2-3250-CD7D-3DC7-46534CB14E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4383" y="126262"/>
            <a:ext cx="3262417" cy="542713"/>
          </a:xfrm>
        </p:spPr>
        <p:txBody>
          <a:bodyPr/>
          <a:lstStyle/>
          <a:p>
            <a:pPr algn="l"/>
            <a:r>
              <a:rPr lang="en-US" dirty="0"/>
              <a:t>Horizontal Chart</a:t>
            </a:r>
          </a:p>
        </p:txBody>
      </p:sp>
      <p:pic>
        <p:nvPicPr>
          <p:cNvPr id="5" name="Picture 4" descr="Timeline&#10;&#10;Description automatically generated">
            <a:extLst>
              <a:ext uri="{FF2B5EF4-FFF2-40B4-BE49-F238E27FC236}">
                <a16:creationId xmlns:a16="http://schemas.microsoft.com/office/drawing/2014/main" id="{2502D7BB-82F0-8BF7-27BA-45A5821049D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9619" y="518795"/>
            <a:ext cx="5605780" cy="43091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37A3DF3-FEEB-80EF-971C-EBF11D3B2182}"/>
              </a:ext>
            </a:extLst>
          </p:cNvPr>
          <p:cNvSpPr txBox="1"/>
          <p:nvPr/>
        </p:nvSpPr>
        <p:spPr>
          <a:xfrm>
            <a:off x="605642" y="1163782"/>
            <a:ext cx="242256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Every country is kind of stream graph.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Every 3 consecutive days refers to a column</a:t>
            </a:r>
          </a:p>
        </p:txBody>
      </p:sp>
    </p:spTree>
    <p:extLst>
      <p:ext uri="{BB962C8B-B14F-4D97-AF65-F5344CB8AC3E}">
        <p14:creationId xmlns:p14="http://schemas.microsoft.com/office/powerpoint/2010/main" val="42848186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bubble chart&#10;&#10;Description automatically generated">
            <a:extLst>
              <a:ext uri="{FF2B5EF4-FFF2-40B4-BE49-F238E27FC236}">
                <a16:creationId xmlns:a16="http://schemas.microsoft.com/office/drawing/2014/main" id="{87DFB72A-F594-E501-CC28-4AD9F392DFE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510" y="718820"/>
            <a:ext cx="6599555" cy="4267118"/>
          </a:xfrm>
          <a:prstGeom prst="rect">
            <a:avLst/>
          </a:prstGeom>
          <a:ln w="3175">
            <a:solidFill>
              <a:schemeClr val="accent1">
                <a:shade val="50000"/>
              </a:schemeClr>
            </a:solidFill>
          </a:ln>
        </p:spPr>
      </p:pic>
      <p:sp>
        <p:nvSpPr>
          <p:cNvPr id="4" name="Subtitle 3">
            <a:extLst>
              <a:ext uri="{FF2B5EF4-FFF2-40B4-BE49-F238E27FC236}">
                <a16:creationId xmlns:a16="http://schemas.microsoft.com/office/drawing/2014/main" id="{CA0089A2-3250-CD7D-3DC7-46534CB14E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7233" y="66887"/>
            <a:ext cx="2727833" cy="518675"/>
          </a:xfrm>
        </p:spPr>
        <p:txBody>
          <a:bodyPr/>
          <a:lstStyle/>
          <a:p>
            <a:r>
              <a:rPr lang="en-US" dirty="0"/>
              <a:t>World View</a:t>
            </a:r>
          </a:p>
        </p:txBody>
      </p:sp>
    </p:spTree>
    <p:extLst>
      <p:ext uri="{BB962C8B-B14F-4D97-AF65-F5344CB8AC3E}">
        <p14:creationId xmlns:p14="http://schemas.microsoft.com/office/powerpoint/2010/main" val="27055362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CA0089A2-3250-CD7D-3DC7-46534CB14E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7233" y="66887"/>
            <a:ext cx="2727833" cy="518675"/>
          </a:xfrm>
        </p:spPr>
        <p:txBody>
          <a:bodyPr/>
          <a:lstStyle/>
          <a:p>
            <a:r>
              <a:rPr lang="en-US" dirty="0"/>
              <a:t>Zoomed view</a:t>
            </a:r>
          </a:p>
        </p:txBody>
      </p:sp>
      <p:pic>
        <p:nvPicPr>
          <p:cNvPr id="5" name="Picture 4" descr="A picture containing timeline&#10;&#10;Description automatically generated">
            <a:extLst>
              <a:ext uri="{FF2B5EF4-FFF2-40B4-BE49-F238E27FC236}">
                <a16:creationId xmlns:a16="http://schemas.microsoft.com/office/drawing/2014/main" id="{F4248047-B186-AC6D-8A51-847626688D2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8445" y="751734"/>
            <a:ext cx="6413288" cy="4205656"/>
          </a:xfrm>
          <a:prstGeom prst="rect">
            <a:avLst/>
          </a:prstGeom>
          <a:ln w="3175"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2263170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>
            <a:spLocks noGrp="1"/>
          </p:cNvSpPr>
          <p:nvPr>
            <p:ph type="ctrTitle"/>
          </p:nvPr>
        </p:nvSpPr>
        <p:spPr>
          <a:xfrm>
            <a:off x="243975" y="1760575"/>
            <a:ext cx="8520600" cy="97290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Background </a:t>
            </a:r>
            <a:endParaRPr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User Study</a:t>
            </a:r>
            <a:endParaRPr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1"/>
          <p:cNvSpPr txBox="1">
            <a:spLocks noGrp="1"/>
          </p:cNvSpPr>
          <p:nvPr>
            <p:ph type="title"/>
          </p:nvPr>
        </p:nvSpPr>
        <p:spPr>
          <a:xfrm>
            <a:off x="311700" y="122414"/>
            <a:ext cx="4819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User Study Overview</a:t>
            </a:r>
            <a:endParaRPr dirty="0"/>
          </a:p>
        </p:txBody>
      </p:sp>
      <p:sp>
        <p:nvSpPr>
          <p:cNvPr id="196" name="Google Shape;196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B35B3832-A114-1570-0789-16B89C907B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8858" y="487942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" name="Google Shape;123;p22">
            <a:extLst>
              <a:ext uri="{FF2B5EF4-FFF2-40B4-BE49-F238E27FC236}">
                <a16:creationId xmlns:a16="http://schemas.microsoft.com/office/drawing/2014/main" id="{C3DCC65C-C2D9-4A8B-957C-110C18F1CD4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853471"/>
            <a:ext cx="8334460" cy="399617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  <a:buSzPts val="1800"/>
              <a:buFont typeface="Wingdings" pitchFamily="2" charset="2"/>
              <a:buChar char="Ø"/>
            </a:pPr>
            <a:r>
              <a:rPr lang="en-US" dirty="0">
                <a:solidFill>
                  <a:schemeClr val="tx1"/>
                </a:solidFill>
              </a:rPr>
              <a:t>A comparative (VSUP vs CA) within-subject design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  <a:buSzPts val="1800"/>
              <a:buFont typeface="Wingdings" pitchFamily="2" charset="2"/>
              <a:buChar char="Ø"/>
            </a:pPr>
            <a:endParaRPr lang="en-US" dirty="0">
              <a:solidFill>
                <a:schemeClr val="tx1"/>
              </a:solidFill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  <a:buSzPts val="1800"/>
              <a:buFont typeface="Wingdings" pitchFamily="2" charset="2"/>
              <a:buChar char="Ø"/>
            </a:pPr>
            <a:r>
              <a:rPr lang="en-CA" dirty="0">
                <a:solidFill>
                  <a:schemeClr val="tx1"/>
                </a:solidFill>
              </a:rPr>
              <a:t>Latin squares balancing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  <a:buSzPts val="1800"/>
              <a:buFont typeface="Wingdings" pitchFamily="2" charset="2"/>
              <a:buChar char="Ø"/>
            </a:pPr>
            <a:endParaRPr lang="en-CA" dirty="0">
              <a:solidFill>
                <a:schemeClr val="tx1"/>
              </a:solidFill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  <a:buSzPts val="1800"/>
              <a:buFont typeface="Wingdings" pitchFamily="2" charset="2"/>
              <a:buChar char="Ø"/>
            </a:pPr>
            <a:r>
              <a:rPr lang="en-CA" dirty="0">
                <a:solidFill>
                  <a:schemeClr val="tx1"/>
                </a:solidFill>
              </a:rPr>
              <a:t>Participation criteria</a:t>
            </a:r>
          </a:p>
          <a:p>
            <a:pPr lvl="1">
              <a:spcBef>
                <a:spcPts val="0"/>
              </a:spcBef>
              <a:buSzPts val="1800"/>
              <a:buFont typeface="Wingdings" pitchFamily="2" charset="2"/>
              <a:buChar char="Ø"/>
            </a:pPr>
            <a:r>
              <a:rPr lang="en-CA" dirty="0">
                <a:solidFill>
                  <a:schemeClr val="tx1"/>
                </a:solidFill>
              </a:rPr>
              <a:t>Color blindness test </a:t>
            </a:r>
          </a:p>
          <a:p>
            <a:pPr lvl="1">
              <a:spcBef>
                <a:spcPts val="0"/>
              </a:spcBef>
              <a:buSzPts val="1800"/>
              <a:buFont typeface="Wingdings" pitchFamily="2" charset="2"/>
              <a:buChar char="Ø"/>
            </a:pPr>
            <a:r>
              <a:rPr lang="en-CA" dirty="0">
                <a:solidFill>
                  <a:schemeClr val="tx1"/>
                </a:solidFill>
              </a:rPr>
              <a:t>Computer &amp; Good Internet Connection </a:t>
            </a:r>
          </a:p>
          <a:p>
            <a:pPr lvl="1">
              <a:spcBef>
                <a:spcPts val="0"/>
              </a:spcBef>
              <a:buSzPts val="1800"/>
              <a:buFont typeface="Wingdings" pitchFamily="2" charset="2"/>
              <a:buChar char="Ø"/>
            </a:pPr>
            <a:r>
              <a:rPr lang="en-CA" dirty="0">
                <a:solidFill>
                  <a:schemeClr val="tx1"/>
                </a:solidFill>
              </a:rPr>
              <a:t>Post Secondary Education</a:t>
            </a:r>
          </a:p>
          <a:p>
            <a:pPr marL="114300" indent="0">
              <a:buNone/>
            </a:pPr>
            <a:endParaRPr lang="en-CA" dirty="0">
              <a:solidFill>
                <a:schemeClr val="tx1"/>
              </a:solidFill>
            </a:endParaRPr>
          </a:p>
          <a:p>
            <a:pPr>
              <a:buFont typeface="Wingdings" pitchFamily="2" charset="2"/>
              <a:buChar char="Ø"/>
            </a:pPr>
            <a:r>
              <a:rPr lang="en-CA" dirty="0">
                <a:solidFill>
                  <a:schemeClr val="tx1"/>
                </a:solidFill>
              </a:rPr>
              <a:t>Measures</a:t>
            </a:r>
          </a:p>
          <a:p>
            <a:pPr lvl="1">
              <a:spcBef>
                <a:spcPts val="0"/>
              </a:spcBef>
              <a:spcAft>
                <a:spcPts val="600"/>
              </a:spcAft>
              <a:buFont typeface="Wingdings" pitchFamily="2" charset="2"/>
              <a:buChar char="Ø"/>
            </a:pPr>
            <a:r>
              <a:rPr lang="en-CA" dirty="0">
                <a:solidFill>
                  <a:schemeClr val="tx1"/>
                </a:solidFill>
              </a:rPr>
              <a:t>User timings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Wingdings" pitchFamily="2" charset="2"/>
              <a:buChar char="Ø"/>
            </a:pPr>
            <a:r>
              <a:rPr lang="en-CA" dirty="0">
                <a:solidFill>
                  <a:schemeClr val="tx1"/>
                </a:solidFill>
              </a:rPr>
              <a:t>Accuracy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Wingdings" pitchFamily="2" charset="2"/>
              <a:buChar char="Ø"/>
            </a:pPr>
            <a:r>
              <a:rPr lang="en-CA" dirty="0">
                <a:solidFill>
                  <a:schemeClr val="tx1"/>
                </a:solidFill>
              </a:rPr>
              <a:t>Subjective assessments (SUS, NASA-TLX)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2"/>
          <p:cNvSpPr txBox="1">
            <a:spLocks noGrp="1"/>
          </p:cNvSpPr>
          <p:nvPr>
            <p:ph type="title"/>
          </p:nvPr>
        </p:nvSpPr>
        <p:spPr>
          <a:xfrm>
            <a:off x="311700" y="266897"/>
            <a:ext cx="4569058" cy="5879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Components of the Study</a:t>
            </a:r>
            <a:endParaRPr dirty="0"/>
          </a:p>
        </p:txBody>
      </p:sp>
      <p:sp>
        <p:nvSpPr>
          <p:cNvPr id="204" name="Google Shape;204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84D03C-7975-5A20-AF1B-C20565408FD1}"/>
              </a:ext>
            </a:extLst>
          </p:cNvPr>
          <p:cNvSpPr txBox="1"/>
          <p:nvPr/>
        </p:nvSpPr>
        <p:spPr>
          <a:xfrm>
            <a:off x="1507066" y="1247637"/>
            <a:ext cx="4964985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en-US" sz="2800" dirty="0"/>
              <a:t>CA + Bubble</a:t>
            </a:r>
            <a:br>
              <a:rPr lang="en-US" sz="2800" dirty="0"/>
            </a:br>
            <a:endParaRPr lang="en-US" sz="2800" dirty="0"/>
          </a:p>
          <a:p>
            <a:pPr marL="457200" indent="-457200">
              <a:buFont typeface="Wingdings" pitchFamily="2" charset="2"/>
              <a:buChar char="Ø"/>
            </a:pPr>
            <a:r>
              <a:rPr lang="en-US" sz="2800" dirty="0"/>
              <a:t>CA + Grid</a:t>
            </a:r>
            <a:br>
              <a:rPr lang="en-US" sz="2800" dirty="0"/>
            </a:br>
            <a:endParaRPr lang="en-US" sz="2800" dirty="0"/>
          </a:p>
          <a:p>
            <a:pPr marL="457200" indent="-457200">
              <a:buFont typeface="Wingdings" pitchFamily="2" charset="2"/>
              <a:buChar char="Ø"/>
            </a:pPr>
            <a:r>
              <a:rPr lang="en-US" sz="2800" dirty="0"/>
              <a:t>VSUP + Bubble</a:t>
            </a:r>
            <a:br>
              <a:rPr lang="en-US" sz="2800" dirty="0"/>
            </a:br>
            <a:endParaRPr lang="en-US" sz="2800" dirty="0"/>
          </a:p>
          <a:p>
            <a:pPr marL="457200" indent="-457200">
              <a:buFont typeface="Wingdings" pitchFamily="2" charset="2"/>
              <a:buChar char="Ø"/>
            </a:pPr>
            <a:r>
              <a:rPr lang="en-US" sz="2800" dirty="0"/>
              <a:t>VSUP + Grid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2"/>
          <p:cNvSpPr txBox="1">
            <a:spLocks noGrp="1"/>
          </p:cNvSpPr>
          <p:nvPr>
            <p:ph type="title"/>
          </p:nvPr>
        </p:nvSpPr>
        <p:spPr>
          <a:xfrm>
            <a:off x="311700" y="243147"/>
            <a:ext cx="4141547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Questionnaire Layout</a:t>
            </a:r>
            <a:endParaRPr dirty="0"/>
          </a:p>
        </p:txBody>
      </p:sp>
      <p:sp>
        <p:nvSpPr>
          <p:cNvPr id="204" name="Google Shape;204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  <p:pic>
        <p:nvPicPr>
          <p:cNvPr id="8" name="Picture 7" descr="Graphical user interface, application, PowerPoint&#10;&#10;Description automatically generated">
            <a:extLst>
              <a:ext uri="{FF2B5EF4-FFF2-40B4-BE49-F238E27FC236}">
                <a16:creationId xmlns:a16="http://schemas.microsoft.com/office/drawing/2014/main" id="{88598862-5970-6929-7077-53FA7A45BF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076" y="1131358"/>
            <a:ext cx="7607723" cy="3831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7992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2"/>
          <p:cNvSpPr txBox="1">
            <a:spLocks noGrp="1"/>
          </p:cNvSpPr>
          <p:nvPr>
            <p:ph type="title"/>
          </p:nvPr>
        </p:nvSpPr>
        <p:spPr>
          <a:xfrm>
            <a:off x="311700" y="302521"/>
            <a:ext cx="296589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CA + Bubble</a:t>
            </a:r>
            <a:endParaRPr dirty="0"/>
          </a:p>
        </p:txBody>
      </p:sp>
      <p:sp>
        <p:nvSpPr>
          <p:cNvPr id="204" name="Google Shape;204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  <p:pic>
        <p:nvPicPr>
          <p:cNvPr id="6" name="Picture 5" descr="Chart, bubble chart&#10;&#10;Description automatically generated">
            <a:extLst>
              <a:ext uri="{FF2B5EF4-FFF2-40B4-BE49-F238E27FC236}">
                <a16:creationId xmlns:a16="http://schemas.microsoft.com/office/drawing/2014/main" id="{510B9E25-7538-BBA5-5F67-7B18A4FF32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1017725"/>
            <a:ext cx="7205133" cy="3986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480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2"/>
          <p:cNvSpPr txBox="1">
            <a:spLocks noGrp="1"/>
          </p:cNvSpPr>
          <p:nvPr>
            <p:ph type="title"/>
          </p:nvPr>
        </p:nvSpPr>
        <p:spPr>
          <a:xfrm>
            <a:off x="311700" y="290648"/>
            <a:ext cx="270463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CA + Grid</a:t>
            </a:r>
            <a:endParaRPr dirty="0"/>
          </a:p>
        </p:txBody>
      </p:sp>
      <p:sp>
        <p:nvSpPr>
          <p:cNvPr id="204" name="Google Shape;204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  <p:pic>
        <p:nvPicPr>
          <p:cNvPr id="3" name="Picture 2" descr="Chart, diagram&#10;&#10;Description automatically generated with medium confidence">
            <a:extLst>
              <a:ext uri="{FF2B5EF4-FFF2-40B4-BE49-F238E27FC236}">
                <a16:creationId xmlns:a16="http://schemas.microsoft.com/office/drawing/2014/main" id="{4DBE6BF6-1552-A517-BCB0-F72C9CCA96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50" y="908477"/>
            <a:ext cx="8472458" cy="4148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7370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2"/>
          <p:cNvSpPr txBox="1">
            <a:spLocks noGrp="1"/>
          </p:cNvSpPr>
          <p:nvPr>
            <p:ph type="title"/>
          </p:nvPr>
        </p:nvSpPr>
        <p:spPr>
          <a:xfrm>
            <a:off x="311700" y="278770"/>
            <a:ext cx="284713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VSUP + Grid</a:t>
            </a:r>
            <a:endParaRPr dirty="0"/>
          </a:p>
        </p:txBody>
      </p:sp>
      <p:sp>
        <p:nvSpPr>
          <p:cNvPr id="204" name="Google Shape;204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FD8818C0-B5AC-B29D-F2CD-DD419822EE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944280"/>
            <a:ext cx="8064523" cy="4188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8297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2"/>
          <p:cNvSpPr txBox="1">
            <a:spLocks noGrp="1"/>
          </p:cNvSpPr>
          <p:nvPr>
            <p:ph type="title"/>
          </p:nvPr>
        </p:nvSpPr>
        <p:spPr>
          <a:xfrm>
            <a:off x="311700" y="290646"/>
            <a:ext cx="250275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VSUP + Grid</a:t>
            </a:r>
            <a:endParaRPr dirty="0"/>
          </a:p>
        </p:txBody>
      </p:sp>
      <p:sp>
        <p:nvSpPr>
          <p:cNvPr id="204" name="Google Shape;204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F8A749CB-604E-645B-B956-5A2C6FF87C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466" y="863346"/>
            <a:ext cx="8469255" cy="3920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6887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5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Results</a:t>
            </a:r>
            <a:endParaRPr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3"/>
          <p:cNvSpPr txBox="1">
            <a:spLocks noGrp="1"/>
          </p:cNvSpPr>
          <p:nvPr>
            <p:ph type="title"/>
          </p:nvPr>
        </p:nvSpPr>
        <p:spPr>
          <a:xfrm>
            <a:off x="311700" y="266898"/>
            <a:ext cx="503219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Quantitative Questionnaire</a:t>
            </a:r>
            <a:endParaRPr dirty="0"/>
          </a:p>
        </p:txBody>
      </p:sp>
      <p:sp>
        <p:nvSpPr>
          <p:cNvPr id="369" name="Google Shape;369;p5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AEC2B0EA-BFCD-D342-539E-BF5605EE24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5368466"/>
              </p:ext>
            </p:extLst>
          </p:nvPr>
        </p:nvGraphicFramePr>
        <p:xfrm>
          <a:off x="467999" y="938150"/>
          <a:ext cx="6015926" cy="1538650"/>
        </p:xfrm>
        <a:graphic>
          <a:graphicData uri="http://schemas.openxmlformats.org/drawingml/2006/table">
            <a:tbl>
              <a:tblPr firstRow="1" firstCol="1" bandRow="1">
                <a:tableStyleId>{BD88958D-50EC-4543-86FB-1824281A7AC0}</a:tableStyleId>
              </a:tblPr>
              <a:tblGrid>
                <a:gridCol w="1334500">
                  <a:extLst>
                    <a:ext uri="{9D8B030D-6E8A-4147-A177-3AD203B41FA5}">
                      <a16:colId xmlns:a16="http://schemas.microsoft.com/office/drawing/2014/main" val="1992512897"/>
                    </a:ext>
                  </a:extLst>
                </a:gridCol>
                <a:gridCol w="665248">
                  <a:extLst>
                    <a:ext uri="{9D8B030D-6E8A-4147-A177-3AD203B41FA5}">
                      <a16:colId xmlns:a16="http://schemas.microsoft.com/office/drawing/2014/main" val="312566406"/>
                    </a:ext>
                  </a:extLst>
                </a:gridCol>
                <a:gridCol w="1033570">
                  <a:extLst>
                    <a:ext uri="{9D8B030D-6E8A-4147-A177-3AD203B41FA5}">
                      <a16:colId xmlns:a16="http://schemas.microsoft.com/office/drawing/2014/main" val="930003884"/>
                    </a:ext>
                  </a:extLst>
                </a:gridCol>
                <a:gridCol w="1033570">
                  <a:extLst>
                    <a:ext uri="{9D8B030D-6E8A-4147-A177-3AD203B41FA5}">
                      <a16:colId xmlns:a16="http://schemas.microsoft.com/office/drawing/2014/main" val="1596516255"/>
                    </a:ext>
                  </a:extLst>
                </a:gridCol>
                <a:gridCol w="914800">
                  <a:extLst>
                    <a:ext uri="{9D8B030D-6E8A-4147-A177-3AD203B41FA5}">
                      <a16:colId xmlns:a16="http://schemas.microsoft.com/office/drawing/2014/main" val="2942290746"/>
                    </a:ext>
                  </a:extLst>
                </a:gridCol>
                <a:gridCol w="1034238">
                  <a:extLst>
                    <a:ext uri="{9D8B030D-6E8A-4147-A177-3AD203B41FA5}">
                      <a16:colId xmlns:a16="http://schemas.microsoft.com/office/drawing/2014/main" val="351144567"/>
                    </a:ext>
                  </a:extLst>
                </a:gridCol>
              </a:tblGrid>
              <a:tr h="30773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 dirty="0">
                          <a:effectLst/>
                        </a:rPr>
                        <a:t>Groups</a:t>
                      </a:r>
                      <a:endParaRPr lang="en-CA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 dirty="0">
                          <a:effectLst/>
                        </a:rPr>
                        <a:t>N</a:t>
                      </a:r>
                      <a:endParaRPr lang="en-CA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Mean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Std. Dev.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Variance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Std. Error.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384885313"/>
                  </a:ext>
                </a:extLst>
              </a:tr>
              <a:tr h="30773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 dirty="0">
                          <a:effectLst/>
                        </a:rPr>
                        <a:t>CA + Bubble</a:t>
                      </a:r>
                      <a:endParaRPr lang="en-CA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32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6.2813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1.301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1.692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0.23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410476921"/>
                  </a:ext>
                </a:extLst>
              </a:tr>
              <a:tr h="30773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CA + Grid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32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5.5938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1.2916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1.668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0.2283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636272438"/>
                  </a:ext>
                </a:extLst>
              </a:tr>
              <a:tr h="30773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VSUP + Bubble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32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5.6563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1.4053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1.975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0.2127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774972309"/>
                  </a:ext>
                </a:extLst>
              </a:tr>
              <a:tr h="30773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 dirty="0">
                          <a:effectLst/>
                        </a:rPr>
                        <a:t>VSUP + Grid</a:t>
                      </a:r>
                      <a:endParaRPr lang="en-CA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32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5.1875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1.2032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 dirty="0">
                          <a:effectLst/>
                        </a:rPr>
                        <a:t>1.456</a:t>
                      </a:r>
                      <a:endParaRPr lang="en-CA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 dirty="0">
                          <a:effectLst/>
                        </a:rPr>
                        <a:t>0.2127</a:t>
                      </a:r>
                      <a:endParaRPr lang="en-CA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110830867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F1BFB4F4-6F07-34A3-C3CB-5C6E2BA83E01}"/>
              </a:ext>
            </a:extLst>
          </p:cNvPr>
          <p:cNvSpPr/>
          <p:nvPr/>
        </p:nvSpPr>
        <p:spPr>
          <a:xfrm>
            <a:off x="468000" y="2476800"/>
            <a:ext cx="198163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>
                <a:latin typeface="Times New Roman" panose="02020603050405020304" pitchFamily="18" charset="0"/>
                <a:ea typeface="Times New Roman" panose="02020603050405020304" pitchFamily="18" charset="0"/>
              </a:rPr>
              <a:t>ANOVA Data summary</a:t>
            </a:r>
            <a:r>
              <a:rPr lang="en-CA" dirty="0"/>
              <a:t> 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E4258C1-C6DC-694E-CE9A-90E15C16C06B}"/>
              </a:ext>
            </a:extLst>
          </p:cNvPr>
          <p:cNvSpPr/>
          <p:nvPr/>
        </p:nvSpPr>
        <p:spPr>
          <a:xfrm>
            <a:off x="491065" y="3081865"/>
            <a:ext cx="5283202" cy="18933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CA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The results of a one-way ANOVA is considered reliable if </a:t>
            </a:r>
            <a:endParaRPr lang="en-CA" sz="1600" dirty="0"/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CA" sz="1600" dirty="0">
                <a:latin typeface="Times New Roman" panose="02020603050405020304" pitchFamily="18" charset="0"/>
              </a:rPr>
              <a:t>S</a:t>
            </a:r>
            <a:r>
              <a:rPr lang="en-CA" sz="1600" dirty="0"/>
              <a:t>amples are independent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CA" sz="1600" dirty="0"/>
              <a:t>Variances of populations are equal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CA" sz="1600" dirty="0">
                <a:latin typeface="Arial" panose="020B0604020202020204" pitchFamily="34" charset="0"/>
                <a:cs typeface="Arial" panose="020B0604020202020204" pitchFamily="34" charset="0"/>
              </a:rPr>
              <a:t>Response variable is normal</a:t>
            </a:r>
            <a:br>
              <a:rPr lang="en-CA" sz="1600" dirty="0"/>
            </a:br>
            <a:endParaRPr lang="en-US" sz="1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>
            <a:spLocks noGrp="1"/>
          </p:cNvSpPr>
          <p:nvPr>
            <p:ph type="ctrTitle"/>
          </p:nvPr>
        </p:nvSpPr>
        <p:spPr>
          <a:xfrm>
            <a:off x="243975" y="973176"/>
            <a:ext cx="8520600" cy="61855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What is Uncertainty? </a:t>
            </a:r>
            <a:endParaRPr sz="3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2E700BC-9324-554E-2F0D-52B4B7499EFD}"/>
              </a:ext>
            </a:extLst>
          </p:cNvPr>
          <p:cNvSpPr txBox="1"/>
          <p:nvPr/>
        </p:nvSpPr>
        <p:spPr>
          <a:xfrm>
            <a:off x="1354668" y="2217007"/>
            <a:ext cx="620606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In practice, uncertainty is defined as doubt about something.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In digital </a:t>
            </a:r>
            <a:r>
              <a:rPr lang="en-CA" dirty="0">
                <a:solidFill>
                  <a:schemeClr val="tx1"/>
                </a:solidFill>
              </a:rPr>
              <a:t>the</a:t>
            </a:r>
            <a:r>
              <a:rPr lang="en-CA" dirty="0"/>
              <a:t> world, uncertainty refers to imperfect, unknown, lack of sureness or certainty in information.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314287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3"/>
          <p:cNvSpPr txBox="1">
            <a:spLocks noGrp="1"/>
          </p:cNvSpPr>
          <p:nvPr>
            <p:ph type="title"/>
          </p:nvPr>
        </p:nvSpPr>
        <p:spPr>
          <a:xfrm>
            <a:off x="311700" y="229873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Normality Test</a:t>
            </a:r>
            <a:endParaRPr dirty="0"/>
          </a:p>
        </p:txBody>
      </p:sp>
      <p:sp>
        <p:nvSpPr>
          <p:cNvPr id="369" name="Google Shape;369;p5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B679E219-C781-126A-0DA2-8A40D9057C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90688" y="225742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1BFB4F4-6F07-34A3-C3CB-5C6E2BA83E01}"/>
              </a:ext>
            </a:extLst>
          </p:cNvPr>
          <p:cNvSpPr/>
          <p:nvPr/>
        </p:nvSpPr>
        <p:spPr>
          <a:xfrm>
            <a:off x="287554" y="3246224"/>
            <a:ext cx="159851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/>
              <a:t>Shapiro-Wilk Test</a:t>
            </a:r>
            <a:endParaRPr lang="en-US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8A63E6FB-14DD-B66C-331A-0C0CC4FC0A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4477672"/>
              </p:ext>
            </p:extLst>
          </p:nvPr>
        </p:nvGraphicFramePr>
        <p:xfrm>
          <a:off x="336788" y="1765300"/>
          <a:ext cx="3657912" cy="1441450"/>
        </p:xfrm>
        <a:graphic>
          <a:graphicData uri="http://schemas.openxmlformats.org/drawingml/2006/table">
            <a:tbl>
              <a:tblPr firstRow="1" firstCol="1" bandRow="1">
                <a:tableStyleId>{BD88958D-50EC-4543-86FB-1824281A7AC0}</a:tableStyleId>
              </a:tblPr>
              <a:tblGrid>
                <a:gridCol w="1202579">
                  <a:extLst>
                    <a:ext uri="{9D8B030D-6E8A-4147-A177-3AD203B41FA5}">
                      <a16:colId xmlns:a16="http://schemas.microsoft.com/office/drawing/2014/main" val="3943436390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1377809731"/>
                    </a:ext>
                  </a:extLst>
                </a:gridCol>
                <a:gridCol w="753533">
                  <a:extLst>
                    <a:ext uri="{9D8B030D-6E8A-4147-A177-3AD203B41FA5}">
                      <a16:colId xmlns:a16="http://schemas.microsoft.com/office/drawing/2014/main" val="4206817979"/>
                    </a:ext>
                  </a:extLst>
                </a:gridCol>
                <a:gridCol w="1024467">
                  <a:extLst>
                    <a:ext uri="{9D8B030D-6E8A-4147-A177-3AD203B41FA5}">
                      <a16:colId xmlns:a16="http://schemas.microsoft.com/office/drawing/2014/main" val="839806150"/>
                    </a:ext>
                  </a:extLst>
                </a:gridCol>
              </a:tblGrid>
              <a:tr h="288290">
                <a:tc>
                  <a:txBody>
                    <a:bodyPr/>
                    <a:lstStyle/>
                    <a:p>
                      <a:r>
                        <a:rPr lang="en-CA" sz="1200" dirty="0">
                          <a:effectLst/>
                        </a:rPr>
                        <a:t>Component</a:t>
                      </a:r>
                      <a:endParaRPr lang="en-CA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effectLst/>
                        </a:rPr>
                        <a:t>W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effectLst/>
                        </a:rPr>
                        <a:t>P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effectLst/>
                        </a:rPr>
                        <a:t>Status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092649406"/>
                  </a:ext>
                </a:extLst>
              </a:tr>
              <a:tr h="288290">
                <a:tc>
                  <a:txBody>
                    <a:bodyPr/>
                    <a:lstStyle/>
                    <a:p>
                      <a:r>
                        <a:rPr lang="en-CA" sz="1200">
                          <a:effectLst/>
                        </a:rPr>
                        <a:t>Ca + Bubble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effectLst/>
                        </a:rPr>
                        <a:t>0.915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effectLst/>
                        </a:rPr>
                        <a:t>0.015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effectLst/>
                        </a:rPr>
                        <a:t>Normal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903977067"/>
                  </a:ext>
                </a:extLst>
              </a:tr>
              <a:tr h="288290">
                <a:tc>
                  <a:txBody>
                    <a:bodyPr/>
                    <a:lstStyle/>
                    <a:p>
                      <a:r>
                        <a:rPr lang="en-CA" sz="1200">
                          <a:effectLst/>
                        </a:rPr>
                        <a:t>Ca + Grid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effectLst/>
                        </a:rPr>
                        <a:t>0.932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effectLst/>
                        </a:rPr>
                        <a:t>0.045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effectLst/>
                        </a:rPr>
                        <a:t>Normal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916952660"/>
                  </a:ext>
                </a:extLst>
              </a:tr>
              <a:tr h="288290">
                <a:tc>
                  <a:txBody>
                    <a:bodyPr/>
                    <a:lstStyle/>
                    <a:p>
                      <a:r>
                        <a:rPr lang="en-CA" sz="1200">
                          <a:effectLst/>
                        </a:rPr>
                        <a:t>VSUP + Bubble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effectLst/>
                        </a:rPr>
                        <a:t>0.911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effectLst/>
                        </a:rPr>
                        <a:t>0.012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effectLst/>
                        </a:rPr>
                        <a:t>Normal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672663479"/>
                  </a:ext>
                </a:extLst>
              </a:tr>
              <a:tr h="288290">
                <a:tc>
                  <a:txBody>
                    <a:bodyPr/>
                    <a:lstStyle/>
                    <a:p>
                      <a:r>
                        <a:rPr lang="en-CA" sz="1200">
                          <a:effectLst/>
                        </a:rPr>
                        <a:t>VSUP + Grid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effectLst/>
                        </a:rPr>
                        <a:t>0.913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effectLst/>
                        </a:rPr>
                        <a:t>0.013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 dirty="0">
                          <a:effectLst/>
                        </a:rPr>
                        <a:t>Normal</a:t>
                      </a:r>
                      <a:endParaRPr lang="en-CA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331336356"/>
                  </a:ext>
                </a:extLst>
              </a:tr>
            </a:tbl>
          </a:graphicData>
        </a:graphic>
      </p:graphicFrame>
      <p:pic>
        <p:nvPicPr>
          <p:cNvPr id="10" name="Picture 9" descr="Chart, shape&#10;&#10;Description automatically generated">
            <a:extLst>
              <a:ext uri="{FF2B5EF4-FFF2-40B4-BE49-F238E27FC236}">
                <a16:creationId xmlns:a16="http://schemas.microsoft.com/office/drawing/2014/main" id="{F30713A7-513C-CC89-30D4-D9E77CEEE4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8455" y="835700"/>
            <a:ext cx="4747991" cy="347209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1703EBA-5950-B8F4-15E2-0B4AC74317B5}"/>
              </a:ext>
            </a:extLst>
          </p:cNvPr>
          <p:cNvSpPr txBox="1"/>
          <p:nvPr/>
        </p:nvSpPr>
        <p:spPr>
          <a:xfrm>
            <a:off x="5240764" y="4286592"/>
            <a:ext cx="24833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Normal Distributions Graphs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65859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3"/>
          <p:cNvSpPr txBox="1">
            <a:spLocks noGrp="1"/>
          </p:cNvSpPr>
          <p:nvPr>
            <p:ph type="title"/>
          </p:nvPr>
        </p:nvSpPr>
        <p:spPr>
          <a:xfrm>
            <a:off x="311700" y="216426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CA" dirty="0"/>
              <a:t>ANOVA</a:t>
            </a:r>
            <a:r>
              <a:rPr lang="en" dirty="0"/>
              <a:t> Test</a:t>
            </a:r>
            <a:endParaRPr dirty="0"/>
          </a:p>
        </p:txBody>
      </p:sp>
      <p:sp>
        <p:nvSpPr>
          <p:cNvPr id="369" name="Google Shape;369;p5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41</a:t>
            </a:fld>
            <a:endParaRPr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E4258C1-C6DC-694E-CE9A-90E15C16C06B}"/>
              </a:ext>
            </a:extLst>
          </p:cNvPr>
          <p:cNvSpPr/>
          <p:nvPr/>
        </p:nvSpPr>
        <p:spPr>
          <a:xfrm>
            <a:off x="381001" y="1072159"/>
            <a:ext cx="5537200" cy="935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en-CA" dirty="0"/>
              <a:t>Null and Alternative Hypotheses:</a:t>
            </a:r>
          </a:p>
          <a:p>
            <a:pPr fontAlgn="base">
              <a:lnSpc>
                <a:spcPct val="150000"/>
              </a:lnSpc>
            </a:pPr>
            <a:r>
              <a:rPr lang="en-CA" sz="1200" i="1" dirty="0"/>
              <a:t>Ho:  μ1​ = μ2 ​= μ3 ​= μ4​ (Performances were equal for all components)</a:t>
            </a:r>
          </a:p>
          <a:p>
            <a:pPr fontAlgn="base">
              <a:lnSpc>
                <a:spcPct val="150000"/>
              </a:lnSpc>
            </a:pPr>
            <a:r>
              <a:rPr lang="en-CA" sz="1200" i="1" dirty="0"/>
              <a:t>Ha: Not all means are equal (Performances were not equal for all components)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7BEA0FCC-9310-EFA4-CC14-0924043337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0209248"/>
              </p:ext>
            </p:extLst>
          </p:nvPr>
        </p:nvGraphicFramePr>
        <p:xfrm>
          <a:off x="381001" y="2446093"/>
          <a:ext cx="7136080" cy="1971528"/>
        </p:xfrm>
        <a:graphic>
          <a:graphicData uri="http://schemas.openxmlformats.org/drawingml/2006/table">
            <a:tbl>
              <a:tblPr firstRow="1" firstCol="1" bandRow="1">
                <a:tableStyleId>{BD88958D-50EC-4543-86FB-1824281A7AC0}</a:tableStyleId>
              </a:tblPr>
              <a:tblGrid>
                <a:gridCol w="1230250">
                  <a:extLst>
                    <a:ext uri="{9D8B030D-6E8A-4147-A177-3AD203B41FA5}">
                      <a16:colId xmlns:a16="http://schemas.microsoft.com/office/drawing/2014/main" val="3309160638"/>
                    </a:ext>
                  </a:extLst>
                </a:gridCol>
                <a:gridCol w="1682548">
                  <a:extLst>
                    <a:ext uri="{9D8B030D-6E8A-4147-A177-3AD203B41FA5}">
                      <a16:colId xmlns:a16="http://schemas.microsoft.com/office/drawing/2014/main" val="2313997346"/>
                    </a:ext>
                  </a:extLst>
                </a:gridCol>
                <a:gridCol w="1234183">
                  <a:extLst>
                    <a:ext uri="{9D8B030D-6E8A-4147-A177-3AD203B41FA5}">
                      <a16:colId xmlns:a16="http://schemas.microsoft.com/office/drawing/2014/main" val="3492696830"/>
                    </a:ext>
                  </a:extLst>
                </a:gridCol>
                <a:gridCol w="1424542">
                  <a:extLst>
                    <a:ext uri="{9D8B030D-6E8A-4147-A177-3AD203B41FA5}">
                      <a16:colId xmlns:a16="http://schemas.microsoft.com/office/drawing/2014/main" val="4092601784"/>
                    </a:ext>
                  </a:extLst>
                </a:gridCol>
                <a:gridCol w="780312">
                  <a:extLst>
                    <a:ext uri="{9D8B030D-6E8A-4147-A177-3AD203B41FA5}">
                      <a16:colId xmlns:a16="http://schemas.microsoft.com/office/drawing/2014/main" val="3797612042"/>
                    </a:ext>
                  </a:extLst>
                </a:gridCol>
                <a:gridCol w="784245">
                  <a:extLst>
                    <a:ext uri="{9D8B030D-6E8A-4147-A177-3AD203B41FA5}">
                      <a16:colId xmlns:a16="http://schemas.microsoft.com/office/drawing/2014/main" val="859446570"/>
                    </a:ext>
                  </a:extLst>
                </a:gridCol>
              </a:tblGrid>
              <a:tr h="697565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CA" sz="1000">
                          <a:effectLst/>
                        </a:rPr>
                        <a:t>Source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000">
                          <a:effectLst/>
                        </a:rPr>
                        <a:t>Degrees of Freedom</a:t>
                      </a:r>
                      <a:endParaRPr lang="en-CA" sz="1200">
                        <a:effectLst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000">
                          <a:effectLst/>
                        </a:rPr>
                        <a:t>DF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000">
                          <a:effectLst/>
                        </a:rPr>
                        <a:t>Sum of Squares</a:t>
                      </a:r>
                      <a:br>
                        <a:rPr lang="en-CA" sz="1000">
                          <a:effectLst/>
                        </a:rPr>
                      </a:br>
                      <a:r>
                        <a:rPr lang="en-CA" sz="1000">
                          <a:effectLst/>
                        </a:rPr>
                        <a:t>SS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000" dirty="0">
                          <a:effectLst/>
                        </a:rPr>
                        <a:t>Mean Square</a:t>
                      </a:r>
                      <a:br>
                        <a:rPr lang="en-CA" sz="1000" dirty="0">
                          <a:effectLst/>
                        </a:rPr>
                      </a:br>
                      <a:r>
                        <a:rPr lang="en-CA" sz="1000" dirty="0">
                          <a:effectLst/>
                        </a:rPr>
                        <a:t>MS</a:t>
                      </a:r>
                      <a:endParaRPr lang="en-CA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000">
                          <a:effectLst/>
                        </a:rPr>
                        <a:t>F-Stat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000">
                          <a:effectLst/>
                        </a:rPr>
                        <a:t>P-Value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87218294"/>
                  </a:ext>
                </a:extLst>
              </a:tr>
              <a:tr h="658141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en-CA" sz="1000" dirty="0">
                        <a:effectLst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CA" sz="1000" dirty="0">
                          <a:effectLst/>
                        </a:rPr>
                        <a:t>Between Groups</a:t>
                      </a:r>
                      <a:endParaRPr lang="en-CA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en-CA" sz="1000" dirty="0">
                        <a:effectLst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000" dirty="0">
                          <a:effectLst/>
                        </a:rPr>
                        <a:t>3</a:t>
                      </a:r>
                      <a:endParaRPr lang="en-CA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en-CA" sz="1000" dirty="0">
                        <a:effectLst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000" dirty="0">
                          <a:effectLst/>
                        </a:rPr>
                        <a:t>19.5875</a:t>
                      </a:r>
                      <a:endParaRPr lang="en-CA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en-CA" sz="1000" dirty="0">
                        <a:effectLst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000" dirty="0">
                          <a:effectLst/>
                        </a:rPr>
                        <a:t>6.5292</a:t>
                      </a:r>
                      <a:endParaRPr lang="en-CA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en-CA" sz="1000" dirty="0">
                        <a:effectLst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000" dirty="0">
                          <a:effectLst/>
                        </a:rPr>
                        <a:t>3.8499</a:t>
                      </a:r>
                      <a:endParaRPr lang="en-CA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en-CA" sz="1000" dirty="0">
                        <a:effectLst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000" dirty="0">
                          <a:effectLst/>
                        </a:rPr>
                        <a:t>0.0113</a:t>
                      </a:r>
                      <a:endParaRPr lang="en-CA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81206571"/>
                  </a:ext>
                </a:extLst>
              </a:tr>
              <a:tr h="307911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CA" sz="1000">
                          <a:effectLst/>
                        </a:rPr>
                        <a:t>Within Groups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000">
                          <a:effectLst/>
                        </a:rPr>
                        <a:t>124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000">
                          <a:effectLst/>
                        </a:rPr>
                        <a:t>210.2851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000">
                          <a:effectLst/>
                        </a:rPr>
                        <a:t>1.6958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000">
                          <a:effectLst/>
                        </a:rPr>
                        <a:t> 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000">
                          <a:effectLst/>
                        </a:rPr>
                        <a:t> 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70642577"/>
                  </a:ext>
                </a:extLst>
              </a:tr>
              <a:tr h="307911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CA" sz="1000" dirty="0">
                          <a:effectLst/>
                        </a:rPr>
                        <a:t>Total</a:t>
                      </a:r>
                      <a:endParaRPr lang="en-CA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000">
                          <a:effectLst/>
                        </a:rPr>
                        <a:t>127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000">
                          <a:effectLst/>
                        </a:rPr>
                        <a:t>229.8726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000">
                          <a:effectLst/>
                        </a:rPr>
                        <a:t> 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000">
                          <a:effectLst/>
                        </a:rPr>
                        <a:t> 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000" dirty="0">
                          <a:effectLst/>
                        </a:rPr>
                        <a:t> </a:t>
                      </a:r>
                      <a:endParaRPr lang="en-CA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15271676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C8BB1EF9-D562-EE93-FF8F-B68B689AEEAA}"/>
              </a:ext>
            </a:extLst>
          </p:cNvPr>
          <p:cNvSpPr txBox="1"/>
          <p:nvPr/>
        </p:nvSpPr>
        <p:spPr>
          <a:xfrm>
            <a:off x="381001" y="4506107"/>
            <a:ext cx="17828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200" dirty="0"/>
              <a:t>Test Results Summary 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62952667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3"/>
          <p:cNvSpPr txBox="1">
            <a:spLocks noGrp="1"/>
          </p:cNvSpPr>
          <p:nvPr>
            <p:ph type="title"/>
          </p:nvPr>
        </p:nvSpPr>
        <p:spPr>
          <a:xfrm>
            <a:off x="311700" y="189532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ANOVA Result Analysis</a:t>
            </a:r>
            <a:endParaRPr dirty="0"/>
          </a:p>
        </p:txBody>
      </p:sp>
      <p:sp>
        <p:nvSpPr>
          <p:cNvPr id="369" name="Google Shape;369;p5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42</a:t>
            </a:fld>
            <a:endParaRPr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E4258C1-C6DC-694E-CE9A-90E15C16C06B}"/>
              </a:ext>
            </a:extLst>
          </p:cNvPr>
          <p:cNvSpPr/>
          <p:nvPr/>
        </p:nvSpPr>
        <p:spPr>
          <a:xfrm>
            <a:off x="423334" y="1141831"/>
            <a:ext cx="8520600" cy="29546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fontAlgn="base">
              <a:buFont typeface="Wingdings" pitchFamily="2" charset="2"/>
              <a:buChar char="Ø"/>
            </a:pPr>
            <a:r>
              <a:rPr lang="en-CA" sz="1200" b="1" dirty="0"/>
              <a:t>Test Statistics: </a:t>
            </a:r>
            <a:r>
              <a:rPr lang="en-CA" sz="1200" dirty="0"/>
              <a:t>The computed test statistic F equals 3.8499, which is not in the 95% region of acceptance:  [-∞: 2.678].</a:t>
            </a:r>
            <a:br>
              <a:rPr lang="en-CA" sz="1200" dirty="0"/>
            </a:br>
            <a:endParaRPr lang="en-CA" sz="1200" dirty="0"/>
          </a:p>
          <a:p>
            <a:pPr marL="285750" indent="-285750" fontAlgn="base">
              <a:lnSpc>
                <a:spcPct val="150000"/>
              </a:lnSpc>
              <a:buFont typeface="Wingdings" pitchFamily="2" charset="2"/>
              <a:buChar char="Ø"/>
            </a:pPr>
            <a:r>
              <a:rPr lang="en-CA" sz="1200" b="1" dirty="0"/>
              <a:t>Decision about null hypothesis: </a:t>
            </a:r>
            <a:r>
              <a:rPr lang="en-CA" sz="1200" dirty="0"/>
              <a:t>p-value equals 0.0113, [p ( x ≤ F ) = 0.988735 ]. </a:t>
            </a:r>
            <a:br>
              <a:rPr lang="en-CA" sz="1200" dirty="0"/>
            </a:br>
            <a:r>
              <a:rPr lang="en-CA" sz="1200" dirty="0"/>
              <a:t>That means, chance of type1 error (rejecting a true H0) is small: 0.0113 (1.13%). </a:t>
            </a:r>
            <a:br>
              <a:rPr lang="en-CA" sz="1200" dirty="0"/>
            </a:br>
            <a:r>
              <a:rPr lang="en-CA" sz="1200" dirty="0"/>
              <a:t>Again from sample we see, F = 3.85 &gt; </a:t>
            </a:r>
            <a:r>
              <a:rPr lang="en-CA" sz="1200" i="1" dirty="0"/>
              <a:t>Fc</a:t>
            </a:r>
            <a:r>
              <a:rPr lang="en-CA" sz="1200" dirty="0"/>
              <a:t>​=2.678, </a:t>
            </a:r>
            <a:r>
              <a:rPr lang="en-CA" sz="1200" i="1" dirty="0"/>
              <a:t>that suggest null hypothesis is rejected</a:t>
            </a:r>
            <a:r>
              <a:rPr lang="en-CA" sz="1200" dirty="0"/>
              <a:t> </a:t>
            </a:r>
          </a:p>
          <a:p>
            <a:pPr marL="285750" indent="-285750" fontAlgn="base">
              <a:buFont typeface="Wingdings" pitchFamily="2" charset="2"/>
              <a:buChar char="Ø"/>
            </a:pPr>
            <a:r>
              <a:rPr lang="en-CA" sz="1200" b="1" dirty="0"/>
              <a:t>Conclusion</a:t>
            </a:r>
            <a:r>
              <a:rPr lang="en-CA" sz="1200" dirty="0"/>
              <a:t>:   null hypothesis Ho is rejected for </a:t>
            </a:r>
            <a:r>
              <a:rPr lang="en-CA" sz="1200" i="1" dirty="0"/>
              <a:t>α=0.05. </a:t>
            </a:r>
            <a:r>
              <a:rPr lang="en-CA" sz="1200" dirty="0"/>
              <a:t>In other words, the difference between the averages of some groups is statistically significant.  </a:t>
            </a:r>
            <a:br>
              <a:rPr lang="en-CA" sz="1200" dirty="0"/>
            </a:br>
            <a:br>
              <a:rPr lang="en-CA" sz="1200" dirty="0"/>
            </a:br>
            <a:r>
              <a:rPr lang="en-CA" sz="1200" dirty="0"/>
              <a:t>Again, from data summary we found:</a:t>
            </a:r>
            <a:br>
              <a:rPr lang="en-CA" sz="1200" dirty="0"/>
            </a:br>
            <a:r>
              <a:rPr lang="en-CA" sz="1200" dirty="0"/>
              <a:t>Means of CA + Bubble significantly higher</a:t>
            </a:r>
            <a:br>
              <a:rPr lang="en-CA" sz="1200" dirty="0"/>
            </a:br>
            <a:r>
              <a:rPr lang="en-CA" sz="1200" dirty="0"/>
              <a:t>Means of CA + Grid and VSUP + Bubble are closer</a:t>
            </a:r>
            <a:br>
              <a:rPr lang="en-CA" sz="1200" dirty="0"/>
            </a:br>
            <a:r>
              <a:rPr lang="en-CA" sz="1200" dirty="0"/>
              <a:t>Means of VSUP + Grid significantly lower</a:t>
            </a:r>
            <a:br>
              <a:rPr lang="en-CA" sz="1200" dirty="0"/>
            </a:br>
            <a:br>
              <a:rPr lang="en-CA" sz="1200" dirty="0"/>
            </a:br>
            <a:r>
              <a:rPr lang="en-CA" sz="1200" b="1" dirty="0"/>
              <a:t>Performance of CA is better than VSUP</a:t>
            </a:r>
          </a:p>
        </p:txBody>
      </p:sp>
      <p:pic>
        <p:nvPicPr>
          <p:cNvPr id="8" name="Picture 7" descr="Line chart&#10;&#10;Description automatically generated">
            <a:extLst>
              <a:ext uri="{FF2B5EF4-FFF2-40B4-BE49-F238E27FC236}">
                <a16:creationId xmlns:a16="http://schemas.microsoft.com/office/drawing/2014/main" id="{CD307B24-1FA2-F123-089E-C798037FEE0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325" y="2616484"/>
            <a:ext cx="3718894" cy="219258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ED9A1C4-A9BA-32FE-1B0C-B5327D566B55}"/>
              </a:ext>
            </a:extLst>
          </p:cNvPr>
          <p:cNvSpPr txBox="1"/>
          <p:nvPr/>
        </p:nvSpPr>
        <p:spPr>
          <a:xfrm>
            <a:off x="5571067" y="4783664"/>
            <a:ext cx="17572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Plot of ANOVA Results</a:t>
            </a:r>
          </a:p>
        </p:txBody>
      </p:sp>
    </p:spTree>
    <p:extLst>
      <p:ext uri="{BB962C8B-B14F-4D97-AF65-F5344CB8AC3E}">
        <p14:creationId xmlns:p14="http://schemas.microsoft.com/office/powerpoint/2010/main" val="230894500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3"/>
          <p:cNvSpPr txBox="1">
            <a:spLocks noGrp="1"/>
          </p:cNvSpPr>
          <p:nvPr>
            <p:ph type="title"/>
          </p:nvPr>
        </p:nvSpPr>
        <p:spPr>
          <a:xfrm>
            <a:off x="311700" y="17608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CA" b="1" dirty="0"/>
              <a:t>CA vs VSUP Data</a:t>
            </a:r>
            <a:endParaRPr dirty="0"/>
          </a:p>
        </p:txBody>
      </p:sp>
      <p:sp>
        <p:nvSpPr>
          <p:cNvPr id="369" name="Google Shape;369;p5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43</a:t>
            </a:fld>
            <a:endParaRPr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48A5CEBE-1610-433C-4042-3BE7397A75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7823151"/>
              </p:ext>
            </p:extLst>
          </p:nvPr>
        </p:nvGraphicFramePr>
        <p:xfrm>
          <a:off x="362472" y="1111639"/>
          <a:ext cx="3326299" cy="1206500"/>
        </p:xfrm>
        <a:graphic>
          <a:graphicData uri="http://schemas.openxmlformats.org/drawingml/2006/table">
            <a:tbl>
              <a:tblPr firstRow="1" firstCol="1" bandRow="1">
                <a:tableStyleId>{BD88958D-50EC-4543-86FB-1824281A7AC0}</a:tableStyleId>
              </a:tblPr>
              <a:tblGrid>
                <a:gridCol w="989454">
                  <a:extLst>
                    <a:ext uri="{9D8B030D-6E8A-4147-A177-3AD203B41FA5}">
                      <a16:colId xmlns:a16="http://schemas.microsoft.com/office/drawing/2014/main" val="4102466357"/>
                    </a:ext>
                  </a:extLst>
                </a:gridCol>
                <a:gridCol w="981635">
                  <a:extLst>
                    <a:ext uri="{9D8B030D-6E8A-4147-A177-3AD203B41FA5}">
                      <a16:colId xmlns:a16="http://schemas.microsoft.com/office/drawing/2014/main" val="1872032503"/>
                    </a:ext>
                  </a:extLst>
                </a:gridCol>
                <a:gridCol w="1355210">
                  <a:extLst>
                    <a:ext uri="{9D8B030D-6E8A-4147-A177-3AD203B41FA5}">
                      <a16:colId xmlns:a16="http://schemas.microsoft.com/office/drawing/2014/main" val="365323603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Group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CA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VSUP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66090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Mean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 dirty="0">
                          <a:effectLst/>
                        </a:rPr>
                        <a:t>5.938</a:t>
                      </a:r>
                      <a:endParaRPr lang="en-CA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5.422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3632925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SD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1.105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1.078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61093813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SEM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0.195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0.191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6550976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N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32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 dirty="0">
                          <a:effectLst/>
                        </a:rPr>
                        <a:t>32</a:t>
                      </a:r>
                      <a:endParaRPr lang="en-CA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120062299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106DAC8-B3C0-5DAC-4A7D-5EDA99AB39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4787932"/>
              </p:ext>
            </p:extLst>
          </p:nvPr>
        </p:nvGraphicFramePr>
        <p:xfrm>
          <a:off x="5246286" y="1125086"/>
          <a:ext cx="2912384" cy="1206500"/>
        </p:xfrm>
        <a:graphic>
          <a:graphicData uri="http://schemas.openxmlformats.org/drawingml/2006/table">
            <a:tbl>
              <a:tblPr firstRow="1" firstCol="1" bandRow="1">
                <a:tableStyleId>{BD88958D-50EC-4543-86FB-1824281A7AC0}</a:tableStyleId>
              </a:tblPr>
              <a:tblGrid>
                <a:gridCol w="989454">
                  <a:extLst>
                    <a:ext uri="{9D8B030D-6E8A-4147-A177-3AD203B41FA5}">
                      <a16:colId xmlns:a16="http://schemas.microsoft.com/office/drawing/2014/main" val="3137324861"/>
                    </a:ext>
                  </a:extLst>
                </a:gridCol>
                <a:gridCol w="874059">
                  <a:extLst>
                    <a:ext uri="{9D8B030D-6E8A-4147-A177-3AD203B41FA5}">
                      <a16:colId xmlns:a16="http://schemas.microsoft.com/office/drawing/2014/main" val="967304705"/>
                    </a:ext>
                  </a:extLst>
                </a:gridCol>
                <a:gridCol w="1048871">
                  <a:extLst>
                    <a:ext uri="{9D8B030D-6E8A-4147-A177-3AD203B41FA5}">
                      <a16:colId xmlns:a16="http://schemas.microsoft.com/office/drawing/2014/main" val="314192214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Group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CA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VSUP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13838376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Skewness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effectLst/>
                        </a:rPr>
                        <a:t>-0.4622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effectLst/>
                        </a:rPr>
                        <a:t>0.07107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9489505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Kurtosis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 dirty="0">
                          <a:effectLst/>
                        </a:rPr>
                        <a:t>-0.8658</a:t>
                      </a:r>
                      <a:endParaRPr lang="en-CA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effectLst/>
                        </a:rPr>
                        <a:t>-0.8737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1720193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p-value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effectLst/>
                        </a:rPr>
                        <a:t>.017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effectLst/>
                        </a:rPr>
                        <a:t>0.017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577418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W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effectLst/>
                        </a:rPr>
                        <a:t>0.916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 dirty="0">
                          <a:effectLst/>
                        </a:rPr>
                        <a:t>0.956</a:t>
                      </a:r>
                      <a:endParaRPr lang="en-CA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873082492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9F56DBA6-A26D-0D54-CEA0-A179FE850FB2}"/>
              </a:ext>
            </a:extLst>
          </p:cNvPr>
          <p:cNvSpPr txBox="1"/>
          <p:nvPr/>
        </p:nvSpPr>
        <p:spPr>
          <a:xfrm>
            <a:off x="1323438" y="2311980"/>
            <a:ext cx="13789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Data Summary</a:t>
            </a:r>
            <a:endParaRPr lang="en-US" dirty="0"/>
          </a:p>
        </p:txBody>
      </p:sp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F678D962-F64E-8C93-33AF-B4DC00CAC65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7460" y="2944112"/>
            <a:ext cx="2583425" cy="1803229"/>
          </a:xfrm>
          <a:prstGeom prst="rect">
            <a:avLst/>
          </a:prstGeom>
        </p:spPr>
      </p:pic>
      <p:pic>
        <p:nvPicPr>
          <p:cNvPr id="12" name="Picture 11" descr="Chart, line chart&#10;&#10;Description automatically generated">
            <a:extLst>
              <a:ext uri="{FF2B5EF4-FFF2-40B4-BE49-F238E27FC236}">
                <a16:creationId xmlns:a16="http://schemas.microsoft.com/office/drawing/2014/main" id="{5DCF14A3-4AE2-1F21-D9A0-6EAEF3C48B9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3552" y="2943761"/>
            <a:ext cx="2583424" cy="180358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E58BE12-4CDA-E0F5-7BDA-01B89CAA44B1}"/>
              </a:ext>
            </a:extLst>
          </p:cNvPr>
          <p:cNvSpPr txBox="1"/>
          <p:nvPr/>
        </p:nvSpPr>
        <p:spPr>
          <a:xfrm>
            <a:off x="5517006" y="2331586"/>
            <a:ext cx="24545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Shapiro-Wilk Normality Test 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0EA8A9C-2FD5-3DB2-32FF-C4C299D44FDF}"/>
              </a:ext>
            </a:extLst>
          </p:cNvPr>
          <p:cNvSpPr txBox="1"/>
          <p:nvPr/>
        </p:nvSpPr>
        <p:spPr>
          <a:xfrm>
            <a:off x="2630369" y="4755431"/>
            <a:ext cx="29241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CA and VSUP normal distributions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814941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D446AC9-D566-3472-76EF-332C7DC0FB2D}"/>
              </a:ext>
            </a:extLst>
          </p:cNvPr>
          <p:cNvSpPr/>
          <p:nvPr/>
        </p:nvSpPr>
        <p:spPr>
          <a:xfrm>
            <a:off x="311700" y="804077"/>
            <a:ext cx="7063152" cy="44689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Null and Alternative Hypotheses</a:t>
            </a:r>
          </a:p>
          <a:p>
            <a:pPr>
              <a:lnSpc>
                <a:spcPct val="150000"/>
              </a:lnSpc>
            </a:pPr>
            <a:r>
              <a:rPr lang="en-CA" dirty="0"/>
              <a:t>Ho: </a:t>
            </a:r>
            <a:r>
              <a:rPr lang="en-CA" i="1" dirty="0" err="1"/>
              <a:t>μ</a:t>
            </a:r>
            <a:r>
              <a:rPr lang="en-CA" i="1" baseline="-25000" dirty="0" err="1"/>
              <a:t>D</a:t>
            </a:r>
            <a:r>
              <a:rPr lang="en-CA" baseline="-25000" dirty="0"/>
              <a:t>​​</a:t>
            </a:r>
            <a:r>
              <a:rPr lang="en-CA" dirty="0"/>
              <a:t> = (</a:t>
            </a:r>
            <a:r>
              <a:rPr lang="en-CA" i="1" dirty="0"/>
              <a:t>μ</a:t>
            </a:r>
            <a:r>
              <a:rPr lang="en-CA" dirty="0"/>
              <a:t>1​ - </a:t>
            </a:r>
            <a:r>
              <a:rPr lang="en-CA" i="1" dirty="0"/>
              <a:t>μ</a:t>
            </a:r>
            <a:r>
              <a:rPr lang="en-CA" dirty="0"/>
              <a:t>2) &gt;= 0 (performance of CA is higher or equal to performance of VSUP)</a:t>
            </a:r>
            <a:br>
              <a:rPr lang="en-CA" dirty="0"/>
            </a:br>
            <a:r>
              <a:rPr lang="en-CA" dirty="0"/>
              <a:t>Ha: </a:t>
            </a:r>
            <a:r>
              <a:rPr lang="en-CA" i="1" dirty="0" err="1"/>
              <a:t>μ</a:t>
            </a:r>
            <a:r>
              <a:rPr lang="en-CA" i="1" baseline="-25000" dirty="0" err="1"/>
              <a:t>D</a:t>
            </a:r>
            <a:r>
              <a:rPr lang="en-CA" dirty="0"/>
              <a:t> = ​(</a:t>
            </a:r>
            <a:r>
              <a:rPr lang="en-CA" i="1" dirty="0"/>
              <a:t>μ</a:t>
            </a:r>
            <a:r>
              <a:rPr lang="en-CA" dirty="0"/>
              <a:t>1​ - </a:t>
            </a:r>
            <a:r>
              <a:rPr lang="en-CA" i="1" dirty="0"/>
              <a:t>μ</a:t>
            </a:r>
            <a:r>
              <a:rPr lang="en-CA" dirty="0"/>
              <a:t>2) &lt; 0	(performance of CA is less than performance of VSUP)  </a:t>
            </a:r>
          </a:p>
          <a:p>
            <a:pPr>
              <a:lnSpc>
                <a:spcPct val="150000"/>
              </a:lnSpc>
            </a:pPr>
            <a:endParaRPr lang="en-CA" dirty="0"/>
          </a:p>
          <a:p>
            <a:pPr>
              <a:lnSpc>
                <a:spcPct val="150000"/>
              </a:lnSpc>
            </a:pPr>
            <a:r>
              <a:rPr lang="en-CA" b="1" dirty="0"/>
              <a:t>Rejection Region</a:t>
            </a:r>
            <a:r>
              <a:rPr lang="en-CA" dirty="0"/>
              <a:t>:  </a:t>
            </a:r>
            <a:r>
              <a:rPr lang="en-CA" i="1" dirty="0"/>
              <a:t>R</a:t>
            </a:r>
            <a:r>
              <a:rPr lang="en-CA" dirty="0"/>
              <a:t>={</a:t>
            </a:r>
            <a:r>
              <a:rPr lang="en-CA" i="1" dirty="0"/>
              <a:t>t </a:t>
            </a:r>
            <a:r>
              <a:rPr lang="en-CA" dirty="0"/>
              <a:t>: </a:t>
            </a:r>
            <a:r>
              <a:rPr lang="en-CA" i="1" dirty="0"/>
              <a:t>t </a:t>
            </a:r>
            <a:r>
              <a:rPr lang="en-CA" dirty="0"/>
              <a:t>&lt; −1.696} for critical value </a:t>
            </a:r>
            <a:r>
              <a:rPr lang="en-CA" i="1" dirty="0" err="1"/>
              <a:t>t</a:t>
            </a:r>
            <a:r>
              <a:rPr lang="en-CA" i="1" baseline="-25000" dirty="0" err="1"/>
              <a:t>c</a:t>
            </a:r>
            <a:r>
              <a:rPr lang="en-CA" baseline="-25000" dirty="0"/>
              <a:t>​ </a:t>
            </a:r>
            <a:r>
              <a:rPr lang="en-CA" dirty="0"/>
              <a:t>= −1.696 </a:t>
            </a:r>
          </a:p>
          <a:p>
            <a:pPr>
              <a:lnSpc>
                <a:spcPct val="150000"/>
              </a:lnSpc>
            </a:pPr>
            <a:r>
              <a:rPr lang="en-CA" b="1" dirty="0"/>
              <a:t>Test Statistics: </a:t>
            </a:r>
            <a:r>
              <a:rPr lang="en-CA" dirty="0"/>
              <a:t>t-statistic = 3.61 </a:t>
            </a:r>
          </a:p>
          <a:p>
            <a:pPr>
              <a:lnSpc>
                <a:spcPct val="150000"/>
              </a:lnSpc>
            </a:pPr>
            <a:r>
              <a:rPr lang="en-CA" b="1" dirty="0"/>
              <a:t>P-Value</a:t>
            </a:r>
            <a:r>
              <a:rPr lang="en-CA" dirty="0"/>
              <a:t>: p = 0.9995</a:t>
            </a:r>
          </a:p>
          <a:p>
            <a:pPr>
              <a:lnSpc>
                <a:spcPct val="150000"/>
              </a:lnSpc>
            </a:pPr>
            <a:r>
              <a:rPr lang="en-CA" b="1" dirty="0"/>
              <a:t>Decision about the null hypothesis: </a:t>
            </a:r>
          </a:p>
          <a:p>
            <a:pPr>
              <a:lnSpc>
                <a:spcPct val="150000"/>
              </a:lnSpc>
            </a:pPr>
            <a:r>
              <a:rPr lang="en-CA" dirty="0"/>
              <a:t>Based on t-statistic (</a:t>
            </a:r>
            <a:r>
              <a:rPr lang="en-CA" i="1" dirty="0"/>
              <a:t>t </a:t>
            </a:r>
            <a:r>
              <a:rPr lang="en-CA" dirty="0"/>
              <a:t>= 3.61 ≥ </a:t>
            </a:r>
            <a:r>
              <a:rPr lang="en-CA" i="1" dirty="0" err="1"/>
              <a:t>t</a:t>
            </a:r>
            <a:r>
              <a:rPr lang="en-CA" i="1" baseline="-25000" dirty="0" err="1"/>
              <a:t>c</a:t>
            </a:r>
            <a:r>
              <a:rPr lang="en-CA" i="1" dirty="0"/>
              <a:t> </a:t>
            </a:r>
            <a:r>
              <a:rPr lang="en-CA" dirty="0"/>
              <a:t>​= −1.696), </a:t>
            </a:r>
            <a:r>
              <a:rPr lang="en-CA" i="1" dirty="0"/>
              <a:t>the null hypothesis is not rejected</a:t>
            </a:r>
            <a:r>
              <a:rPr lang="en-CA" dirty="0"/>
              <a:t> </a:t>
            </a:r>
            <a:br>
              <a:rPr lang="en-CA" dirty="0"/>
            </a:br>
            <a:r>
              <a:rPr lang="en-CA" dirty="0"/>
              <a:t>By P-value approach (</a:t>
            </a:r>
            <a:r>
              <a:rPr lang="en-CA" i="1" dirty="0"/>
              <a:t>p </a:t>
            </a:r>
            <a:r>
              <a:rPr lang="en-CA" dirty="0"/>
              <a:t>= 0.9995 ≥ 0.05), </a:t>
            </a:r>
            <a:r>
              <a:rPr lang="en-CA" i="1" dirty="0"/>
              <a:t>the null hypothesis is not rejected</a:t>
            </a:r>
            <a:r>
              <a:rPr lang="en-CA" dirty="0"/>
              <a:t> </a:t>
            </a:r>
          </a:p>
          <a:p>
            <a:pPr>
              <a:lnSpc>
                <a:spcPct val="150000"/>
              </a:lnSpc>
            </a:pPr>
            <a:endParaRPr lang="en-CA" dirty="0"/>
          </a:p>
          <a:p>
            <a:pPr>
              <a:lnSpc>
                <a:spcPct val="150000"/>
              </a:lnSpc>
            </a:pPr>
            <a:r>
              <a:rPr lang="en-CA" b="1" dirty="0"/>
              <a:t>Conclusion:</a:t>
            </a:r>
            <a:br>
              <a:rPr lang="en-CA" b="1" dirty="0"/>
            </a:br>
            <a:r>
              <a:rPr lang="en-CA" dirty="0"/>
              <a:t>Performance of CA is higher to performance of VSUP</a:t>
            </a:r>
            <a:endParaRPr lang="en-CA" b="1" dirty="0"/>
          </a:p>
          <a:p>
            <a:pPr>
              <a:lnSpc>
                <a:spcPct val="150000"/>
              </a:lnSpc>
            </a:pPr>
            <a:endParaRPr lang="en-US" dirty="0"/>
          </a:p>
        </p:txBody>
      </p:sp>
      <p:sp>
        <p:nvSpPr>
          <p:cNvPr id="367" name="Google Shape;367;p53"/>
          <p:cNvSpPr txBox="1">
            <a:spLocks noGrp="1"/>
          </p:cNvSpPr>
          <p:nvPr>
            <p:ph type="title"/>
          </p:nvPr>
        </p:nvSpPr>
        <p:spPr>
          <a:xfrm>
            <a:off x="311700" y="135744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CA" b="1" dirty="0"/>
              <a:t>t-test Results for CA vs VSUP</a:t>
            </a:r>
            <a:endParaRPr dirty="0"/>
          </a:p>
        </p:txBody>
      </p:sp>
      <p:sp>
        <p:nvSpPr>
          <p:cNvPr id="369" name="Google Shape;369;p5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8623565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3"/>
          <p:cNvSpPr txBox="1">
            <a:spLocks noGrp="1"/>
          </p:cNvSpPr>
          <p:nvPr>
            <p:ph type="title"/>
          </p:nvPr>
        </p:nvSpPr>
        <p:spPr>
          <a:xfrm>
            <a:off x="311700" y="17608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CA" b="1" dirty="0"/>
              <a:t>Time Utilization (TU) : paired t-test</a:t>
            </a:r>
            <a:endParaRPr dirty="0"/>
          </a:p>
        </p:txBody>
      </p:sp>
      <p:sp>
        <p:nvSpPr>
          <p:cNvPr id="369" name="Google Shape;369;p5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45</a:t>
            </a:fld>
            <a:endParaRPr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48A5CEBE-1610-433C-4042-3BE7397A75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9837937"/>
              </p:ext>
            </p:extLst>
          </p:nvPr>
        </p:nvGraphicFramePr>
        <p:xfrm>
          <a:off x="362472" y="823411"/>
          <a:ext cx="3326299" cy="1202055"/>
        </p:xfrm>
        <a:graphic>
          <a:graphicData uri="http://schemas.openxmlformats.org/drawingml/2006/table">
            <a:tbl>
              <a:tblPr firstRow="1" firstCol="1" bandRow="1">
                <a:tableStyleId>{BD88958D-50EC-4543-86FB-1824281A7AC0}</a:tableStyleId>
              </a:tblPr>
              <a:tblGrid>
                <a:gridCol w="989454">
                  <a:extLst>
                    <a:ext uri="{9D8B030D-6E8A-4147-A177-3AD203B41FA5}">
                      <a16:colId xmlns:a16="http://schemas.microsoft.com/office/drawing/2014/main" val="4102466357"/>
                    </a:ext>
                  </a:extLst>
                </a:gridCol>
                <a:gridCol w="981635">
                  <a:extLst>
                    <a:ext uri="{9D8B030D-6E8A-4147-A177-3AD203B41FA5}">
                      <a16:colId xmlns:a16="http://schemas.microsoft.com/office/drawing/2014/main" val="1872032503"/>
                    </a:ext>
                  </a:extLst>
                </a:gridCol>
                <a:gridCol w="1355210">
                  <a:extLst>
                    <a:ext uri="{9D8B030D-6E8A-4147-A177-3AD203B41FA5}">
                      <a16:colId xmlns:a16="http://schemas.microsoft.com/office/drawing/2014/main" val="365323603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  <a:latin typeface="+mj-lt"/>
                        </a:rPr>
                        <a:t>Group</a:t>
                      </a:r>
                      <a:endParaRPr lang="en-CA" sz="120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  <a:latin typeface="+mj-lt"/>
                        </a:rPr>
                        <a:t>CA</a:t>
                      </a:r>
                      <a:endParaRPr lang="en-CA" sz="120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  <a:latin typeface="+mj-lt"/>
                        </a:rPr>
                        <a:t>VSUP</a:t>
                      </a:r>
                      <a:endParaRPr lang="en-CA" sz="120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66090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  <a:latin typeface="+mj-lt"/>
                        </a:rPr>
                        <a:t>Mean</a:t>
                      </a:r>
                      <a:endParaRPr lang="en-CA" sz="120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8.675</a:t>
                      </a:r>
                      <a:endParaRPr lang="en-CA" sz="1200" dirty="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9.647</a:t>
                      </a:r>
                      <a:endParaRPr lang="en-CA" sz="120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3632925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  <a:latin typeface="+mj-lt"/>
                        </a:rPr>
                        <a:t>SD</a:t>
                      </a:r>
                      <a:endParaRPr lang="en-CA" sz="120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2.320</a:t>
                      </a:r>
                      <a:endParaRPr lang="en-CA" sz="120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3.123</a:t>
                      </a:r>
                      <a:endParaRPr lang="en-CA" sz="1200" dirty="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61093813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  <a:latin typeface="+mj-lt"/>
                        </a:rPr>
                        <a:t>SEM</a:t>
                      </a:r>
                      <a:endParaRPr lang="en-CA" sz="120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0.410</a:t>
                      </a:r>
                      <a:endParaRPr lang="en-CA" sz="120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0.552</a:t>
                      </a:r>
                      <a:endParaRPr lang="en-CA" sz="1200" dirty="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6550976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  <a:latin typeface="+mj-lt"/>
                        </a:rPr>
                        <a:t>N</a:t>
                      </a:r>
                      <a:endParaRPr lang="en-CA" sz="120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32</a:t>
                      </a:r>
                      <a:endParaRPr lang="en-CA" sz="120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32</a:t>
                      </a:r>
                      <a:endParaRPr lang="en-CA" sz="1200" dirty="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12006229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9F56DBA6-A26D-0D54-CEA0-A179FE850FB2}"/>
              </a:ext>
            </a:extLst>
          </p:cNvPr>
          <p:cNvSpPr txBox="1"/>
          <p:nvPr/>
        </p:nvSpPr>
        <p:spPr>
          <a:xfrm>
            <a:off x="1323438" y="1989252"/>
            <a:ext cx="13789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Data Summary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15B29EB-D422-C85F-667B-24683126B914}"/>
              </a:ext>
            </a:extLst>
          </p:cNvPr>
          <p:cNvSpPr/>
          <p:nvPr/>
        </p:nvSpPr>
        <p:spPr>
          <a:xfrm>
            <a:off x="4194629" y="823411"/>
            <a:ext cx="4397358" cy="102188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CA" dirty="0">
                <a:latin typeface="Times New Roman" panose="02020603050405020304" pitchFamily="18" charset="0"/>
                <a:ea typeface="Times New Roman" panose="02020603050405020304" pitchFamily="18" charset="0"/>
              </a:rPr>
              <a:t>Shapiro-Wilk normality tests shows that they are normal:</a:t>
            </a:r>
          </a:p>
          <a:p>
            <a:pPr>
              <a:lnSpc>
                <a:spcPct val="150000"/>
              </a:lnSpc>
            </a:pPr>
            <a:r>
              <a:rPr lang="en-CA" dirty="0"/>
              <a:t>For CA: W(32) = 0.959, p = 0.254</a:t>
            </a:r>
          </a:p>
          <a:p>
            <a:pPr>
              <a:lnSpc>
                <a:spcPct val="150000"/>
              </a:lnSpc>
            </a:pPr>
            <a:r>
              <a:rPr lang="en-CA" dirty="0"/>
              <a:t>For VSUP = W(32) = 0.977, p = 0.716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D726F5-98EB-DC5D-6A7F-2538236D1A63}"/>
              </a:ext>
            </a:extLst>
          </p:cNvPr>
          <p:cNvSpPr txBox="1"/>
          <p:nvPr/>
        </p:nvSpPr>
        <p:spPr>
          <a:xfrm>
            <a:off x="362472" y="2397804"/>
            <a:ext cx="7958839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Null and Alternative Hypotheses:</a:t>
            </a:r>
            <a:br>
              <a:rPr lang="en-CA" dirty="0"/>
            </a:br>
            <a:r>
              <a:rPr lang="en-CA" dirty="0"/>
              <a:t>Ho:</a:t>
            </a:r>
            <a:r>
              <a:rPr lang="en-CA" i="1" dirty="0"/>
              <a:t> </a:t>
            </a:r>
            <a:r>
              <a:rPr lang="en-CA" i="1" dirty="0" err="1"/>
              <a:t>μ</a:t>
            </a:r>
            <a:r>
              <a:rPr lang="en-CA" i="1" baseline="-25000" dirty="0" err="1"/>
              <a:t>D</a:t>
            </a:r>
            <a:r>
              <a:rPr lang="en-CA" baseline="-25000" dirty="0"/>
              <a:t>​​</a:t>
            </a:r>
            <a:r>
              <a:rPr lang="en-CA" dirty="0"/>
              <a:t> = (</a:t>
            </a:r>
            <a:r>
              <a:rPr lang="en-CA" i="1" dirty="0"/>
              <a:t>μ</a:t>
            </a:r>
            <a:r>
              <a:rPr lang="en-CA" dirty="0"/>
              <a:t>1​ - </a:t>
            </a:r>
            <a:r>
              <a:rPr lang="en-CA" i="1" dirty="0"/>
              <a:t>μ</a:t>
            </a:r>
            <a:r>
              <a:rPr lang="en-CA" dirty="0"/>
              <a:t>2) &lt;= 0    (CA response was equal or faster than VSUP response)	</a:t>
            </a:r>
            <a:br>
              <a:rPr lang="en-CA" dirty="0"/>
            </a:br>
            <a:r>
              <a:rPr lang="en-CA" dirty="0"/>
              <a:t>Ha: </a:t>
            </a:r>
            <a:r>
              <a:rPr lang="en-CA" i="1" dirty="0" err="1"/>
              <a:t>μ</a:t>
            </a:r>
            <a:r>
              <a:rPr lang="en-CA" i="1" baseline="-25000" dirty="0" err="1"/>
              <a:t>D</a:t>
            </a:r>
            <a:r>
              <a:rPr lang="en-CA" dirty="0"/>
              <a:t> = (</a:t>
            </a:r>
            <a:r>
              <a:rPr lang="en-CA" i="1" dirty="0"/>
              <a:t>μ</a:t>
            </a:r>
            <a:r>
              <a:rPr lang="en-CA" dirty="0"/>
              <a:t>1​ - </a:t>
            </a:r>
            <a:r>
              <a:rPr lang="en-CA" i="1" dirty="0"/>
              <a:t>μ</a:t>
            </a:r>
            <a:r>
              <a:rPr lang="en-CA" dirty="0"/>
              <a:t>2) &gt; 0	    (CA response was slower than VSUP response) </a:t>
            </a:r>
          </a:p>
          <a:p>
            <a:endParaRPr lang="en-CA" dirty="0"/>
          </a:p>
          <a:p>
            <a:r>
              <a:rPr lang="en-CA" b="1" dirty="0"/>
              <a:t>Rejection Region</a:t>
            </a:r>
            <a:r>
              <a:rPr lang="en-CA" dirty="0"/>
              <a:t>: </a:t>
            </a:r>
            <a:r>
              <a:rPr lang="en-CA" i="1" dirty="0"/>
              <a:t>R</a:t>
            </a:r>
            <a:r>
              <a:rPr lang="en-CA" dirty="0"/>
              <a:t>={</a:t>
            </a:r>
            <a:r>
              <a:rPr lang="en-CA" i="1" dirty="0"/>
              <a:t>t </a:t>
            </a:r>
            <a:r>
              <a:rPr lang="en-CA" dirty="0"/>
              <a:t>: </a:t>
            </a:r>
            <a:r>
              <a:rPr lang="en-CA" i="1" dirty="0"/>
              <a:t>t </a:t>
            </a:r>
            <a:r>
              <a:rPr lang="en-CA" dirty="0"/>
              <a:t>&gt; 1.696}, for </a:t>
            </a:r>
            <a:r>
              <a:rPr lang="en-CA" i="1" dirty="0"/>
              <a:t>α </a:t>
            </a:r>
            <a:r>
              <a:rPr lang="en-CA" dirty="0"/>
              <a:t>= 0.05 and </a:t>
            </a:r>
            <a:r>
              <a:rPr lang="en-CA" i="1" dirty="0" err="1"/>
              <a:t>t</a:t>
            </a:r>
            <a:r>
              <a:rPr lang="en-CA" i="1" baseline="-25000" dirty="0" err="1"/>
              <a:t>c</a:t>
            </a:r>
            <a:r>
              <a:rPr lang="en-CA" dirty="0"/>
              <a:t>​ = 1.696 </a:t>
            </a:r>
          </a:p>
          <a:p>
            <a:r>
              <a:rPr lang="en-CA" b="1" dirty="0"/>
              <a:t>Test Statistics</a:t>
            </a:r>
            <a:r>
              <a:rPr lang="en-CA" dirty="0"/>
              <a:t>: </a:t>
            </a:r>
            <a:r>
              <a:rPr lang="en-CA" i="1" dirty="0"/>
              <a:t>t-statistic = </a:t>
            </a:r>
            <a:r>
              <a:rPr lang="en-CA" dirty="0"/>
              <a:t>-2.656 </a:t>
            </a:r>
          </a:p>
          <a:p>
            <a:r>
              <a:rPr lang="en-CA" b="1" dirty="0"/>
              <a:t>Decision about the null hypothesis:  </a:t>
            </a:r>
            <a:br>
              <a:rPr lang="en-CA" b="1" dirty="0"/>
            </a:br>
            <a:r>
              <a:rPr lang="en-CA" dirty="0"/>
              <a:t>Since </a:t>
            </a:r>
            <a:r>
              <a:rPr lang="en-CA" i="1" dirty="0"/>
              <a:t>t </a:t>
            </a:r>
            <a:r>
              <a:rPr lang="en-CA" dirty="0"/>
              <a:t>= −2.656 ≤ </a:t>
            </a:r>
            <a:r>
              <a:rPr lang="en-CA" i="1" dirty="0" err="1"/>
              <a:t>t</a:t>
            </a:r>
            <a:r>
              <a:rPr lang="en-CA" i="1" baseline="-25000" dirty="0" err="1"/>
              <a:t>c</a:t>
            </a:r>
            <a:r>
              <a:rPr lang="en-CA" dirty="0"/>
              <a:t> ​= 1.696, </a:t>
            </a:r>
            <a:r>
              <a:rPr lang="en-CA" i="1" dirty="0"/>
              <a:t>the null hypothesis is not rejected</a:t>
            </a:r>
            <a:br>
              <a:rPr lang="en-CA" i="1" dirty="0"/>
            </a:br>
            <a:r>
              <a:rPr lang="en-CA" dirty="0"/>
              <a:t>Since </a:t>
            </a:r>
            <a:r>
              <a:rPr lang="en-CA" i="1" dirty="0"/>
              <a:t>p </a:t>
            </a:r>
            <a:r>
              <a:rPr lang="en-CA" dirty="0"/>
              <a:t>= 0.9938 ≥ 0.05, null hypothesis is not rejected  </a:t>
            </a:r>
          </a:p>
          <a:p>
            <a:endParaRPr lang="en-CA" dirty="0"/>
          </a:p>
          <a:p>
            <a:r>
              <a:rPr lang="en-CA" b="1" dirty="0"/>
              <a:t>Conclusion</a:t>
            </a:r>
            <a:r>
              <a:rPr lang="en-CA" dirty="0"/>
              <a:t>:  CA response was faster than VSUP response </a:t>
            </a:r>
          </a:p>
        </p:txBody>
      </p:sp>
    </p:spTree>
    <p:extLst>
      <p:ext uri="{BB962C8B-B14F-4D97-AF65-F5344CB8AC3E}">
        <p14:creationId xmlns:p14="http://schemas.microsoft.com/office/powerpoint/2010/main" val="218671751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3"/>
          <p:cNvSpPr txBox="1">
            <a:spLocks noGrp="1"/>
          </p:cNvSpPr>
          <p:nvPr>
            <p:ph type="title"/>
          </p:nvPr>
        </p:nvSpPr>
        <p:spPr>
          <a:xfrm>
            <a:off x="311700" y="135744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CA" b="1" dirty="0"/>
              <a:t>SUS Data</a:t>
            </a:r>
            <a:endParaRPr dirty="0"/>
          </a:p>
        </p:txBody>
      </p:sp>
      <p:sp>
        <p:nvSpPr>
          <p:cNvPr id="369" name="Google Shape;369;p5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46</a:t>
            </a:fld>
            <a:endParaRPr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AC3644C-3544-4C68-6BF8-D177623EFC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2825443"/>
              </p:ext>
            </p:extLst>
          </p:nvPr>
        </p:nvGraphicFramePr>
        <p:xfrm>
          <a:off x="496431" y="880732"/>
          <a:ext cx="2745533" cy="1206500"/>
        </p:xfrm>
        <a:graphic>
          <a:graphicData uri="http://schemas.openxmlformats.org/drawingml/2006/table">
            <a:tbl>
              <a:tblPr firstRow="1" firstCol="1" bandRow="1">
                <a:tableStyleId>{BD88958D-50EC-4543-86FB-1824281A7AC0}</a:tableStyleId>
              </a:tblPr>
              <a:tblGrid>
                <a:gridCol w="915076">
                  <a:extLst>
                    <a:ext uri="{9D8B030D-6E8A-4147-A177-3AD203B41FA5}">
                      <a16:colId xmlns:a16="http://schemas.microsoft.com/office/drawing/2014/main" val="333276243"/>
                    </a:ext>
                  </a:extLst>
                </a:gridCol>
                <a:gridCol w="915076">
                  <a:extLst>
                    <a:ext uri="{9D8B030D-6E8A-4147-A177-3AD203B41FA5}">
                      <a16:colId xmlns:a16="http://schemas.microsoft.com/office/drawing/2014/main" val="4183487097"/>
                    </a:ext>
                  </a:extLst>
                </a:gridCol>
                <a:gridCol w="915381">
                  <a:extLst>
                    <a:ext uri="{9D8B030D-6E8A-4147-A177-3AD203B41FA5}">
                      <a16:colId xmlns:a16="http://schemas.microsoft.com/office/drawing/2014/main" val="18796838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 dirty="0">
                          <a:effectLst/>
                        </a:rPr>
                        <a:t>Group</a:t>
                      </a:r>
                      <a:endParaRPr lang="en-CA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CA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VSUP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9245765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Mean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60.078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61.094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2068217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SD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16.307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14.227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9049284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SEM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2.883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2.515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752327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N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32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 dirty="0">
                          <a:effectLst/>
                        </a:rPr>
                        <a:t>32</a:t>
                      </a:r>
                      <a:endParaRPr lang="en-CA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978211246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D637A91D-33A3-1CAB-BE5B-235BA99DC0E9}"/>
              </a:ext>
            </a:extLst>
          </p:cNvPr>
          <p:cNvSpPr txBox="1"/>
          <p:nvPr/>
        </p:nvSpPr>
        <p:spPr>
          <a:xfrm>
            <a:off x="496431" y="2571750"/>
            <a:ext cx="6882055" cy="19913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fontAlgn="base">
              <a:lnSpc>
                <a:spcPct val="150000"/>
              </a:lnSpc>
            </a:pPr>
            <a:r>
              <a:rPr lang="en-CA" b="1" dirty="0"/>
              <a:t>Score Calculation</a:t>
            </a:r>
            <a:r>
              <a:rPr lang="en-CA" dirty="0"/>
              <a:t>:</a:t>
            </a:r>
          </a:p>
          <a:p>
            <a:pPr marL="285750" lvl="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dirty="0"/>
              <a:t>For odd items: subtract one from the user response.</a:t>
            </a:r>
          </a:p>
          <a:p>
            <a:pPr marL="285750" lvl="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dirty="0"/>
              <a:t>For even-numbered items: subtract the user responses from 5</a:t>
            </a:r>
          </a:p>
          <a:p>
            <a:pPr marL="285750" lvl="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dirty="0"/>
              <a:t>This scales all values from 0 to 4 (with four being the most positive response).</a:t>
            </a:r>
          </a:p>
          <a:p>
            <a:pPr marL="285750" lvl="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dirty="0"/>
              <a:t>Add up the converted responses for each user and multiply that total by 2.5. </a:t>
            </a:r>
          </a:p>
          <a:p>
            <a:pPr marL="285750" lvl="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dirty="0"/>
              <a:t>Range of possible values [0 to 100] instead of [0 to 40]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D43589-1AA9-3EAE-BE9C-F6D2E48E127F}"/>
              </a:ext>
            </a:extLst>
          </p:cNvPr>
          <p:cNvSpPr/>
          <p:nvPr/>
        </p:nvSpPr>
        <p:spPr>
          <a:xfrm>
            <a:off x="4075569" y="880732"/>
            <a:ext cx="4572000" cy="1346266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CA" dirty="0">
                <a:latin typeface="Times New Roman" panose="02020603050405020304" pitchFamily="18" charset="0"/>
                <a:ea typeface="Times New Roman" panose="02020603050405020304" pitchFamily="18" charset="0"/>
              </a:rPr>
              <a:t>The </a:t>
            </a:r>
            <a:r>
              <a:rPr lang="en-CA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Shapiro-Wilk</a:t>
            </a:r>
            <a:r>
              <a:rPr lang="en-CA" dirty="0">
                <a:latin typeface="Times New Roman" panose="02020603050405020304" pitchFamily="18" charset="0"/>
                <a:ea typeface="Times New Roman" panose="02020603050405020304" pitchFamily="18" charset="0"/>
              </a:rPr>
              <a:t> tests shows that they do not meet normality test with the following results:</a:t>
            </a:r>
          </a:p>
          <a:p>
            <a:pPr marL="457200">
              <a:lnSpc>
                <a:spcPct val="150000"/>
              </a:lnSpc>
            </a:pPr>
            <a:r>
              <a:rPr lang="en-CA" dirty="0">
                <a:latin typeface="Times New Roman" panose="02020603050405020304" pitchFamily="18" charset="0"/>
                <a:ea typeface="Times New Roman" panose="02020603050405020304" pitchFamily="18" charset="0"/>
              </a:rPr>
              <a:t>For CA: W(32) = 0.913, p = 0.013</a:t>
            </a:r>
          </a:p>
          <a:p>
            <a:pPr marL="457200">
              <a:lnSpc>
                <a:spcPct val="150000"/>
              </a:lnSpc>
            </a:pPr>
            <a:r>
              <a:rPr lang="en-CA" dirty="0">
                <a:latin typeface="Times New Roman" panose="02020603050405020304" pitchFamily="18" charset="0"/>
                <a:ea typeface="Times New Roman" panose="02020603050405020304" pitchFamily="18" charset="0"/>
              </a:rPr>
              <a:t>For VSUP: W(32) = 0.889, p = 0.003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3CC477-871A-DFB9-5CFF-DD0E38DBC5BB}"/>
              </a:ext>
            </a:extLst>
          </p:cNvPr>
          <p:cNvSpPr txBox="1"/>
          <p:nvPr/>
        </p:nvSpPr>
        <p:spPr>
          <a:xfrm>
            <a:off x="496431" y="2142494"/>
            <a:ext cx="13789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Data Summary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086239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D446AC9-D566-3472-76EF-332C7DC0FB2D}"/>
              </a:ext>
            </a:extLst>
          </p:cNvPr>
          <p:cNvSpPr/>
          <p:nvPr/>
        </p:nvSpPr>
        <p:spPr>
          <a:xfrm>
            <a:off x="311701" y="804079"/>
            <a:ext cx="5649712" cy="38380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Null and Alternative Hypotheses</a:t>
            </a:r>
          </a:p>
          <a:p>
            <a:pPr fontAlgn="base"/>
            <a:r>
              <a:rPr lang="en-CA" sz="1200" i="1" dirty="0"/>
              <a:t>Ho</a:t>
            </a:r>
            <a:r>
              <a:rPr lang="en-CA" sz="1200" dirty="0"/>
              <a:t>: The samples come from populations with equal medians.</a:t>
            </a:r>
          </a:p>
          <a:p>
            <a:pPr fontAlgn="base"/>
            <a:r>
              <a:rPr lang="en-CA" sz="1200" i="1" dirty="0"/>
              <a:t>Ha</a:t>
            </a:r>
            <a:r>
              <a:rPr lang="en-CA" sz="1200" dirty="0"/>
              <a:t>: The samples come from populations with medians that are not all equal.</a:t>
            </a:r>
          </a:p>
          <a:p>
            <a:pPr>
              <a:lnSpc>
                <a:spcPct val="150000"/>
              </a:lnSpc>
            </a:pPr>
            <a:endParaRPr lang="en-CA" dirty="0"/>
          </a:p>
          <a:p>
            <a:pPr>
              <a:lnSpc>
                <a:spcPct val="150000"/>
              </a:lnSpc>
            </a:pPr>
            <a:r>
              <a:rPr lang="en-CA" b="1" dirty="0"/>
              <a:t>Rejection Region</a:t>
            </a:r>
            <a:r>
              <a:rPr lang="en-CA" dirty="0"/>
              <a:t>:  </a:t>
            </a:r>
            <a:r>
              <a:rPr lang="en-CA" i="1" dirty="0"/>
              <a:t>R </a:t>
            </a:r>
            <a:r>
              <a:rPr lang="en-CA" dirty="0"/>
              <a:t>= {</a:t>
            </a:r>
            <a:r>
              <a:rPr lang="en-CA" i="1" dirty="0"/>
              <a:t>χ</a:t>
            </a:r>
            <a:r>
              <a:rPr lang="en-CA" dirty="0"/>
              <a:t>2: </a:t>
            </a:r>
            <a:r>
              <a:rPr lang="en-CA" i="1" dirty="0"/>
              <a:t>χ</a:t>
            </a:r>
            <a:r>
              <a:rPr lang="en-CA" dirty="0"/>
              <a:t>2 &gt; 3.841}, for </a:t>
            </a:r>
            <a:r>
              <a:rPr lang="en-CA" i="1" dirty="0" err="1"/>
              <a:t>df</a:t>
            </a:r>
            <a:r>
              <a:rPr lang="en-CA" i="1" dirty="0"/>
              <a:t> </a:t>
            </a:r>
            <a:r>
              <a:rPr lang="en-CA" dirty="0"/>
              <a:t>= 2 – 1 = 1, </a:t>
            </a:r>
            <a:r>
              <a:rPr lang="en-CA" i="1" dirty="0"/>
              <a:t>α</a:t>
            </a:r>
            <a:r>
              <a:rPr lang="en-CA" dirty="0"/>
              <a:t>=0.05 </a:t>
            </a:r>
          </a:p>
          <a:p>
            <a:pPr>
              <a:lnSpc>
                <a:spcPct val="150000"/>
              </a:lnSpc>
            </a:pPr>
            <a:r>
              <a:rPr lang="en-CA" b="1" dirty="0"/>
              <a:t>Test Statistics: </a:t>
            </a:r>
            <a:r>
              <a:rPr lang="en-CA" dirty="0"/>
              <a:t>H = 0.146  </a:t>
            </a:r>
          </a:p>
          <a:p>
            <a:pPr>
              <a:lnSpc>
                <a:spcPct val="150000"/>
              </a:lnSpc>
            </a:pPr>
            <a:r>
              <a:rPr lang="en-CA" b="1" dirty="0"/>
              <a:t>P-Value</a:t>
            </a:r>
            <a:r>
              <a:rPr lang="en-CA" dirty="0"/>
              <a:t>: 0.702 </a:t>
            </a:r>
          </a:p>
          <a:p>
            <a:pPr>
              <a:lnSpc>
                <a:spcPct val="150000"/>
              </a:lnSpc>
            </a:pPr>
            <a:r>
              <a:rPr lang="en-CA" b="1" dirty="0"/>
              <a:t>Decision about the null hypothesis: </a:t>
            </a:r>
          </a:p>
          <a:p>
            <a:pPr>
              <a:lnSpc>
                <a:spcPct val="150000"/>
              </a:lnSpc>
            </a:pPr>
            <a:r>
              <a:rPr lang="en-CA" sz="1200" dirty="0"/>
              <a:t>Based on H-statistic (</a:t>
            </a:r>
            <a:r>
              <a:rPr lang="en-CA" sz="1200" i="1" dirty="0"/>
              <a:t>χ</a:t>
            </a:r>
            <a:r>
              <a:rPr lang="en-CA" sz="1200" i="1" baseline="30000" dirty="0"/>
              <a:t>2</a:t>
            </a:r>
            <a:r>
              <a:rPr lang="en-CA" sz="1200" i="1" dirty="0"/>
              <a:t>=0.146 ≤ χ</a:t>
            </a:r>
            <a:r>
              <a:rPr lang="en-CA" sz="1200" i="1" baseline="-25000" dirty="0"/>
              <a:t>c</a:t>
            </a:r>
            <a:r>
              <a:rPr lang="en-CA" sz="1200" i="1" dirty="0"/>
              <a:t>2​ = 3.841</a:t>
            </a:r>
            <a:r>
              <a:rPr lang="en-CA" sz="1200" dirty="0"/>
              <a:t> ), </a:t>
            </a:r>
            <a:r>
              <a:rPr lang="en-CA" sz="1200" i="1" dirty="0"/>
              <a:t>the null hypothesis is not rejected</a:t>
            </a:r>
            <a:r>
              <a:rPr lang="en-CA" sz="1200" dirty="0"/>
              <a:t> </a:t>
            </a:r>
            <a:br>
              <a:rPr lang="en-CA" sz="1200" dirty="0"/>
            </a:br>
            <a:r>
              <a:rPr lang="en-CA" sz="1200" dirty="0"/>
              <a:t>By P-value approach (</a:t>
            </a:r>
            <a:r>
              <a:rPr lang="en-CA" sz="1200" i="1" dirty="0"/>
              <a:t>p </a:t>
            </a:r>
            <a:r>
              <a:rPr lang="en-CA" sz="1200" dirty="0"/>
              <a:t>= 0.702 ≥ 0.05 ), </a:t>
            </a:r>
            <a:r>
              <a:rPr lang="en-CA" sz="1200" i="1" dirty="0"/>
              <a:t>the null hypothesis is not rejected</a:t>
            </a:r>
            <a:r>
              <a:rPr lang="en-CA" sz="1200" dirty="0"/>
              <a:t> </a:t>
            </a:r>
          </a:p>
          <a:p>
            <a:pPr>
              <a:lnSpc>
                <a:spcPct val="150000"/>
              </a:lnSpc>
            </a:pPr>
            <a:endParaRPr lang="en-CA" dirty="0"/>
          </a:p>
          <a:p>
            <a:pPr>
              <a:lnSpc>
                <a:spcPct val="150000"/>
              </a:lnSpc>
            </a:pPr>
            <a:r>
              <a:rPr lang="en-CA" b="1" dirty="0"/>
              <a:t>Conclusion:</a:t>
            </a:r>
            <a:br>
              <a:rPr lang="en-CA" b="1" dirty="0"/>
            </a:br>
            <a:r>
              <a:rPr lang="en-CA" dirty="0"/>
              <a:t>Results do not statistically significantly vary between CA and VSUP.</a:t>
            </a:r>
            <a:endParaRPr lang="en-CA" b="1" dirty="0"/>
          </a:p>
        </p:txBody>
      </p:sp>
      <p:sp>
        <p:nvSpPr>
          <p:cNvPr id="367" name="Google Shape;367;p53"/>
          <p:cNvSpPr txBox="1">
            <a:spLocks noGrp="1"/>
          </p:cNvSpPr>
          <p:nvPr>
            <p:ph type="title"/>
          </p:nvPr>
        </p:nvSpPr>
        <p:spPr>
          <a:xfrm>
            <a:off x="311700" y="135744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CA" dirty="0"/>
              <a:t>Kruskal-Wallis Test on SUS Data</a:t>
            </a:r>
            <a:endParaRPr dirty="0"/>
          </a:p>
        </p:txBody>
      </p:sp>
      <p:sp>
        <p:nvSpPr>
          <p:cNvPr id="369" name="Google Shape;369;p5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47</a:t>
            </a:fld>
            <a:endParaRPr/>
          </a:p>
        </p:txBody>
      </p:sp>
      <p:pic>
        <p:nvPicPr>
          <p:cNvPr id="5" name="Picture 4" descr="Chart, box and whisker chart&#10;&#10;Description automatically generated">
            <a:extLst>
              <a:ext uri="{FF2B5EF4-FFF2-40B4-BE49-F238E27FC236}">
                <a16:creationId xmlns:a16="http://schemas.microsoft.com/office/drawing/2014/main" id="{B40A05C2-C37B-4010-A4A6-863E57AE82E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3908" y="804079"/>
            <a:ext cx="3194461" cy="2232561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91224627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3"/>
          <p:cNvSpPr txBox="1">
            <a:spLocks noGrp="1"/>
          </p:cNvSpPr>
          <p:nvPr>
            <p:ph type="title"/>
          </p:nvPr>
        </p:nvSpPr>
        <p:spPr>
          <a:xfrm>
            <a:off x="311700" y="135744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CA" b="1" dirty="0"/>
              <a:t>NASA-TLX Results</a:t>
            </a:r>
            <a:endParaRPr dirty="0"/>
          </a:p>
        </p:txBody>
      </p:sp>
      <p:sp>
        <p:nvSpPr>
          <p:cNvPr id="369" name="Google Shape;369;p5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48</a:t>
            </a:fld>
            <a:endParaRPr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7BC140BD-7CD9-6215-25E9-0A302AC25C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852244"/>
              </p:ext>
            </p:extLst>
          </p:nvPr>
        </p:nvGraphicFramePr>
        <p:xfrm>
          <a:off x="439387" y="843148"/>
          <a:ext cx="7471443" cy="3705296"/>
        </p:xfrm>
        <a:graphic>
          <a:graphicData uri="http://schemas.openxmlformats.org/drawingml/2006/table">
            <a:tbl>
              <a:tblPr firstRow="1" firstCol="1" bandRow="1">
                <a:tableStyleId>{BD88958D-50EC-4543-86FB-1824281A7AC0}</a:tableStyleId>
              </a:tblPr>
              <a:tblGrid>
                <a:gridCol w="1607113">
                  <a:extLst>
                    <a:ext uri="{9D8B030D-6E8A-4147-A177-3AD203B41FA5}">
                      <a16:colId xmlns:a16="http://schemas.microsoft.com/office/drawing/2014/main" val="2092846549"/>
                    </a:ext>
                  </a:extLst>
                </a:gridCol>
                <a:gridCol w="1607113">
                  <a:extLst>
                    <a:ext uri="{9D8B030D-6E8A-4147-A177-3AD203B41FA5}">
                      <a16:colId xmlns:a16="http://schemas.microsoft.com/office/drawing/2014/main" val="3978604372"/>
                    </a:ext>
                  </a:extLst>
                </a:gridCol>
                <a:gridCol w="1514751">
                  <a:extLst>
                    <a:ext uri="{9D8B030D-6E8A-4147-A177-3AD203B41FA5}">
                      <a16:colId xmlns:a16="http://schemas.microsoft.com/office/drawing/2014/main" val="3393784310"/>
                    </a:ext>
                  </a:extLst>
                </a:gridCol>
                <a:gridCol w="1371233">
                  <a:extLst>
                    <a:ext uri="{9D8B030D-6E8A-4147-A177-3AD203B41FA5}">
                      <a16:colId xmlns:a16="http://schemas.microsoft.com/office/drawing/2014/main" val="2403063895"/>
                    </a:ext>
                  </a:extLst>
                </a:gridCol>
                <a:gridCol w="1371233">
                  <a:extLst>
                    <a:ext uri="{9D8B030D-6E8A-4147-A177-3AD203B41FA5}">
                      <a16:colId xmlns:a16="http://schemas.microsoft.com/office/drawing/2014/main" val="2188888959"/>
                    </a:ext>
                  </a:extLst>
                </a:gridCol>
              </a:tblGrid>
              <a:tr h="264664"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 dirty="0">
                          <a:effectLst/>
                        </a:rPr>
                        <a:t>Methods</a:t>
                      </a:r>
                      <a:endParaRPr lang="en-CA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NASA-TLX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Shapiro-Wilk Normality Test (α = 0.05)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1140759"/>
                  </a:ext>
                </a:extLst>
              </a:tr>
              <a:tr h="26466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Test Statistic (W)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p-value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Status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998044785"/>
                  </a:ext>
                </a:extLst>
              </a:tr>
              <a:tr h="264664">
                <a:tc rowSpan="6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 dirty="0">
                          <a:effectLst/>
                        </a:rPr>
                        <a:t>CA</a:t>
                      </a:r>
                      <a:endParaRPr lang="en-CA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Mental Demand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0.906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0.009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Not normal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927681841"/>
                  </a:ext>
                </a:extLst>
              </a:tr>
              <a:tr h="26466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Physical Demand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0.914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0.014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Not normal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776702056"/>
                  </a:ext>
                </a:extLst>
              </a:tr>
              <a:tr h="26466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Temporal Demand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0.948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0.128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Normal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641473993"/>
                  </a:ext>
                </a:extLst>
              </a:tr>
              <a:tr h="26466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Performance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0.932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0.044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Not normal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743442019"/>
                  </a:ext>
                </a:extLst>
              </a:tr>
              <a:tr h="26466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Effort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0.942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0.085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Not normal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271611318"/>
                  </a:ext>
                </a:extLst>
              </a:tr>
              <a:tr h="26466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Mental Frustration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0.916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0.017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Not normal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907147323"/>
                  </a:ext>
                </a:extLst>
              </a:tr>
              <a:tr h="264664">
                <a:tc rowSpan="6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 dirty="0">
                          <a:effectLst/>
                        </a:rPr>
                        <a:t>VSUP</a:t>
                      </a:r>
                      <a:endParaRPr lang="en-CA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Mental Demand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0.863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0.001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Not normal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81434213"/>
                  </a:ext>
                </a:extLst>
              </a:tr>
              <a:tr h="26466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Physical Demand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0.903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0.007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Not normal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610783845"/>
                  </a:ext>
                </a:extLst>
              </a:tr>
              <a:tr h="26466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Temporal Demand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0.938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0.067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Not normal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646484735"/>
                  </a:ext>
                </a:extLst>
              </a:tr>
              <a:tr h="26466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Performance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0.887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0.003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Not normal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685057012"/>
                  </a:ext>
                </a:extLst>
              </a:tr>
              <a:tr h="26466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Effort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0.901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0.006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Not normal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76359730"/>
                  </a:ext>
                </a:extLst>
              </a:tr>
              <a:tr h="26466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Mental Frustration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0.877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0.002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 dirty="0">
                          <a:effectLst/>
                        </a:rPr>
                        <a:t>Not normal</a:t>
                      </a:r>
                      <a:endParaRPr lang="en-CA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441441417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5AC276A7-80AC-78C4-479E-9ED4D7D7A465}"/>
              </a:ext>
            </a:extLst>
          </p:cNvPr>
          <p:cNvSpPr/>
          <p:nvPr/>
        </p:nvSpPr>
        <p:spPr>
          <a:xfrm>
            <a:off x="641268" y="4663217"/>
            <a:ext cx="248192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dirty="0">
                <a:latin typeface="Times New Roman" panose="02020603050405020304" pitchFamily="18" charset="0"/>
                <a:ea typeface="Times New Roman" panose="02020603050405020304" pitchFamily="18" charset="0"/>
              </a:rPr>
              <a:t>Normality test results</a:t>
            </a:r>
            <a:r>
              <a:rPr lang="en-CA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194680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D446AC9-D566-3472-76EF-332C7DC0FB2D}"/>
              </a:ext>
            </a:extLst>
          </p:cNvPr>
          <p:cNvSpPr/>
          <p:nvPr/>
        </p:nvSpPr>
        <p:spPr>
          <a:xfrm>
            <a:off x="311700" y="804079"/>
            <a:ext cx="6789743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Null and Alternative Hypotheses</a:t>
            </a:r>
          </a:p>
          <a:p>
            <a:pPr fontAlgn="base"/>
            <a:r>
              <a:rPr lang="en-CA" i="1" dirty="0"/>
              <a:t>Ho</a:t>
            </a:r>
            <a:r>
              <a:rPr lang="en-CA" dirty="0"/>
              <a:t>: The samples come from populations with equal medians.</a:t>
            </a:r>
          </a:p>
          <a:p>
            <a:pPr fontAlgn="base"/>
            <a:r>
              <a:rPr lang="en-CA" i="1" dirty="0"/>
              <a:t>Ha</a:t>
            </a:r>
            <a:r>
              <a:rPr lang="en-CA" dirty="0"/>
              <a:t>: The samples come from populations with medians that are not all equal.</a:t>
            </a:r>
          </a:p>
        </p:txBody>
      </p:sp>
      <p:sp>
        <p:nvSpPr>
          <p:cNvPr id="367" name="Google Shape;367;p53"/>
          <p:cNvSpPr txBox="1">
            <a:spLocks noGrp="1"/>
          </p:cNvSpPr>
          <p:nvPr>
            <p:ph type="title"/>
          </p:nvPr>
        </p:nvSpPr>
        <p:spPr>
          <a:xfrm>
            <a:off x="311700" y="135744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CA" dirty="0"/>
              <a:t>Kruskal-Wallis Test on NASA-TLX Data</a:t>
            </a:r>
            <a:endParaRPr dirty="0"/>
          </a:p>
        </p:txBody>
      </p:sp>
      <p:sp>
        <p:nvSpPr>
          <p:cNvPr id="369" name="Google Shape;369;p5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49</a:t>
            </a:fld>
            <a:endParaRPr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04EF8173-8926-E245-54E1-18967A1E75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0852216"/>
              </p:ext>
            </p:extLst>
          </p:nvPr>
        </p:nvGraphicFramePr>
        <p:xfrm>
          <a:off x="438758" y="1696719"/>
          <a:ext cx="7755215" cy="2966497"/>
        </p:xfrm>
        <a:graphic>
          <a:graphicData uri="http://schemas.openxmlformats.org/drawingml/2006/table">
            <a:tbl>
              <a:tblPr firstRow="1" firstCol="1" bandRow="1">
                <a:tableStyleId>{BD88958D-50EC-4543-86FB-1824281A7AC0}</a:tableStyleId>
              </a:tblPr>
              <a:tblGrid>
                <a:gridCol w="1932218">
                  <a:extLst>
                    <a:ext uri="{9D8B030D-6E8A-4147-A177-3AD203B41FA5}">
                      <a16:colId xmlns:a16="http://schemas.microsoft.com/office/drawing/2014/main" val="3327212679"/>
                    </a:ext>
                  </a:extLst>
                </a:gridCol>
                <a:gridCol w="743970">
                  <a:extLst>
                    <a:ext uri="{9D8B030D-6E8A-4147-A177-3AD203B41FA5}">
                      <a16:colId xmlns:a16="http://schemas.microsoft.com/office/drawing/2014/main" val="750391126"/>
                    </a:ext>
                  </a:extLst>
                </a:gridCol>
                <a:gridCol w="1129087">
                  <a:extLst>
                    <a:ext uri="{9D8B030D-6E8A-4147-A177-3AD203B41FA5}">
                      <a16:colId xmlns:a16="http://schemas.microsoft.com/office/drawing/2014/main" val="1723114064"/>
                    </a:ext>
                  </a:extLst>
                </a:gridCol>
                <a:gridCol w="962412">
                  <a:extLst>
                    <a:ext uri="{9D8B030D-6E8A-4147-A177-3AD203B41FA5}">
                      <a16:colId xmlns:a16="http://schemas.microsoft.com/office/drawing/2014/main" val="3479960385"/>
                    </a:ext>
                  </a:extLst>
                </a:gridCol>
                <a:gridCol w="976183">
                  <a:extLst>
                    <a:ext uri="{9D8B030D-6E8A-4147-A177-3AD203B41FA5}">
                      <a16:colId xmlns:a16="http://schemas.microsoft.com/office/drawing/2014/main" val="1084283380"/>
                    </a:ext>
                  </a:extLst>
                </a:gridCol>
                <a:gridCol w="2011345">
                  <a:extLst>
                    <a:ext uri="{9D8B030D-6E8A-4147-A177-3AD203B41FA5}">
                      <a16:colId xmlns:a16="http://schemas.microsoft.com/office/drawing/2014/main" val="3405309725"/>
                    </a:ext>
                  </a:extLst>
                </a:gridCol>
              </a:tblGrid>
              <a:tr h="380020"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effectLst/>
                        </a:rPr>
                        <a:t>NASA-TLX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effectLst/>
                        </a:rPr>
                        <a:t>X2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effectLst/>
                        </a:rPr>
                        <a:t>P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effectLst/>
                        </a:rPr>
                        <a:t>df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effectLst/>
                        </a:rPr>
                        <a:t>H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effectLst/>
                        </a:rPr>
                        <a:t>Conclusion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269656798"/>
                  </a:ext>
                </a:extLst>
              </a:tr>
              <a:tr h="380020"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effectLst/>
                        </a:rPr>
                        <a:t>Mental Demand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effectLst/>
                        </a:rPr>
                        <a:t>0.19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effectLst/>
                        </a:rPr>
                        <a:t>0.6626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effectLst/>
                        </a:rPr>
                        <a:t>1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effectLst/>
                        </a:rPr>
                        <a:t>0.19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effectLst/>
                        </a:rPr>
                        <a:t>Not Rejected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967961524"/>
                  </a:ext>
                </a:extLst>
              </a:tr>
              <a:tr h="482139"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effectLst/>
                        </a:rPr>
                        <a:t>Physical Demand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effectLst/>
                        </a:rPr>
                        <a:t>0.062</a:t>
                      </a:r>
                    </a:p>
                    <a:p>
                      <a:pPr algn="ctr"/>
                      <a:r>
                        <a:rPr lang="en-CA" sz="1200">
                          <a:effectLst/>
                        </a:rPr>
                        <a:t> 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effectLst/>
                        </a:rPr>
                        <a:t>0.8038</a:t>
                      </a:r>
                    </a:p>
                    <a:p>
                      <a:pPr algn="ctr"/>
                      <a:r>
                        <a:rPr lang="en-CA" sz="1200">
                          <a:effectLst/>
                        </a:rPr>
                        <a:t> 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effectLst/>
                        </a:rPr>
                        <a:t>1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effectLst/>
                        </a:rPr>
                        <a:t>0.062</a:t>
                      </a:r>
                    </a:p>
                    <a:p>
                      <a:pPr algn="ctr"/>
                      <a:r>
                        <a:rPr lang="en-CA" sz="1200">
                          <a:effectLst/>
                        </a:rPr>
                        <a:t> 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effectLst/>
                        </a:rPr>
                        <a:t>Not Rejected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322276344"/>
                  </a:ext>
                </a:extLst>
              </a:tr>
              <a:tr h="482139"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effectLst/>
                        </a:rPr>
                        <a:t>Temporal Demand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effectLst/>
                        </a:rPr>
                        <a:t>0.018</a:t>
                      </a:r>
                    </a:p>
                    <a:p>
                      <a:pPr algn="ctr"/>
                      <a:r>
                        <a:rPr lang="en-CA" sz="1200">
                          <a:effectLst/>
                        </a:rPr>
                        <a:t> 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effectLst/>
                        </a:rPr>
                        <a:t>0.8932</a:t>
                      </a:r>
                    </a:p>
                    <a:p>
                      <a:pPr algn="ctr"/>
                      <a:r>
                        <a:rPr lang="en-CA" sz="1200">
                          <a:effectLst/>
                        </a:rPr>
                        <a:t> 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effectLst/>
                        </a:rPr>
                        <a:t>1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effectLst/>
                        </a:rPr>
                        <a:t>0.018</a:t>
                      </a:r>
                    </a:p>
                    <a:p>
                      <a:pPr algn="ctr"/>
                      <a:r>
                        <a:rPr lang="en-CA" sz="1200">
                          <a:effectLst/>
                        </a:rPr>
                        <a:t> 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effectLst/>
                        </a:rPr>
                        <a:t>Not Rejected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893277694"/>
                  </a:ext>
                </a:extLst>
              </a:tr>
              <a:tr h="380020"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effectLst/>
                        </a:rPr>
                        <a:t>Performance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effectLst/>
                        </a:rPr>
                        <a:t>3.61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effectLst/>
                        </a:rPr>
                        <a:t>0.0574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effectLst/>
                        </a:rPr>
                        <a:t>1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 dirty="0">
                          <a:effectLst/>
                        </a:rPr>
                        <a:t>3.61</a:t>
                      </a:r>
                      <a:endParaRPr lang="en-CA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effectLst/>
                        </a:rPr>
                        <a:t>Not Rejected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548217887"/>
                  </a:ext>
                </a:extLst>
              </a:tr>
              <a:tr h="380020"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effectLst/>
                        </a:rPr>
                        <a:t>Effort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effectLst/>
                        </a:rPr>
                        <a:t>0.062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effectLst/>
                        </a:rPr>
                        <a:t>0.8038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effectLst/>
                        </a:rPr>
                        <a:t>1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effectLst/>
                        </a:rPr>
                        <a:t>0.062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effectLst/>
                        </a:rPr>
                        <a:t>Not Rejected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645542356"/>
                  </a:ext>
                </a:extLst>
              </a:tr>
              <a:tr h="482139"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effectLst/>
                        </a:rPr>
                        <a:t>Mental Frustration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effectLst/>
                        </a:rPr>
                        <a:t>0.173</a:t>
                      </a:r>
                    </a:p>
                    <a:p>
                      <a:pPr algn="ctr"/>
                      <a:r>
                        <a:rPr lang="en-CA" sz="1200">
                          <a:effectLst/>
                        </a:rPr>
                        <a:t> 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effectLst/>
                        </a:rPr>
                        <a:t>0.6772</a:t>
                      </a:r>
                    </a:p>
                    <a:p>
                      <a:pPr algn="ctr"/>
                      <a:r>
                        <a:rPr lang="en-CA" sz="1200">
                          <a:effectLst/>
                        </a:rPr>
                        <a:t> 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effectLst/>
                        </a:rPr>
                        <a:t>1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effectLst/>
                        </a:rPr>
                        <a:t>0.173</a:t>
                      </a:r>
                    </a:p>
                    <a:p>
                      <a:pPr algn="ctr"/>
                      <a:r>
                        <a:rPr lang="en-CA" sz="1200">
                          <a:effectLst/>
                        </a:rPr>
                        <a:t> 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 dirty="0">
                          <a:effectLst/>
                        </a:rPr>
                        <a:t>Not Rejected</a:t>
                      </a:r>
                      <a:endParaRPr lang="en-CA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906783957"/>
                  </a:ext>
                </a:extLst>
              </a:tr>
            </a:tbl>
          </a:graphicData>
        </a:graphic>
      </p:graphicFrame>
      <p:sp>
        <p:nvSpPr>
          <p:cNvPr id="4" name="Rectangle 1">
            <a:extLst>
              <a:ext uri="{FF2B5EF4-FFF2-40B4-BE49-F238E27FC236}">
                <a16:creationId xmlns:a16="http://schemas.microsoft.com/office/drawing/2014/main" id="{ED89FFC7-20E8-CF6A-D52C-A0C80B6D63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9076" y="1697038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78396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>
            <a:spLocks noGrp="1"/>
          </p:cNvSpPr>
          <p:nvPr>
            <p:ph type="ctrTitle"/>
          </p:nvPr>
        </p:nvSpPr>
        <p:spPr>
          <a:xfrm>
            <a:off x="243975" y="355663"/>
            <a:ext cx="8520600" cy="61855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What is Chromatic Aberration? </a:t>
            </a:r>
            <a:endParaRPr sz="3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2E700BC-9324-554E-2F0D-52B4B7499EFD}"/>
              </a:ext>
            </a:extLst>
          </p:cNvPr>
          <p:cNvSpPr txBox="1"/>
          <p:nvPr/>
        </p:nvSpPr>
        <p:spPr>
          <a:xfrm>
            <a:off x="549563" y="1507397"/>
            <a:ext cx="3523673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Chromatic aberration is an effect that occurs when a lens is not able to properly refract all the wavelengths of colour in the same point.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We call </a:t>
            </a:r>
            <a:r>
              <a:rPr lang="en-CA" b="1" dirty="0"/>
              <a:t>Chromatic Aberration as CA </a:t>
            </a:r>
            <a:r>
              <a:rPr lang="en-CA" dirty="0"/>
              <a:t>throughout the talk.</a:t>
            </a:r>
            <a:endParaRPr lang="en-US" dirty="0"/>
          </a:p>
        </p:txBody>
      </p:sp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B956DF6F-7297-390F-4C3F-EE95A7E885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0766" y="1507397"/>
            <a:ext cx="3374950" cy="224864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20CB27E-3F78-4BB7-4CE2-C2110F7C15C5}"/>
              </a:ext>
            </a:extLst>
          </p:cNvPr>
          <p:cNvSpPr/>
          <p:nvPr/>
        </p:nvSpPr>
        <p:spPr>
          <a:xfrm>
            <a:off x="5240902" y="3911202"/>
            <a:ext cx="352367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</a:t>
            </a:r>
            <a:r>
              <a:rPr lang="en-CA" dirty="0" err="1"/>
              <a:t>ight</a:t>
            </a:r>
            <a:r>
              <a:rPr lang="en-CA" dirty="0"/>
              <a:t> refraction at different angles</a:t>
            </a:r>
          </a:p>
        </p:txBody>
      </p:sp>
    </p:spTree>
    <p:extLst>
      <p:ext uri="{BB962C8B-B14F-4D97-AF65-F5344CB8AC3E}">
        <p14:creationId xmlns:p14="http://schemas.microsoft.com/office/powerpoint/2010/main" val="293296735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3"/>
          <p:cNvSpPr txBox="1">
            <a:spLocks noGrp="1"/>
          </p:cNvSpPr>
          <p:nvPr>
            <p:ph type="title"/>
          </p:nvPr>
        </p:nvSpPr>
        <p:spPr>
          <a:xfrm>
            <a:off x="311700" y="166258"/>
            <a:ext cx="2823386" cy="49876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CA" sz="2000" b="1" dirty="0"/>
              <a:t>NASA-TLX Results</a:t>
            </a:r>
            <a:endParaRPr lang="en-CA" sz="2000" dirty="0"/>
          </a:p>
        </p:txBody>
      </p:sp>
      <p:sp>
        <p:nvSpPr>
          <p:cNvPr id="369" name="Google Shape;369;p5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50</a:t>
            </a:fld>
            <a:endParaRPr/>
          </a:p>
        </p:txBody>
      </p:sp>
      <p:pic>
        <p:nvPicPr>
          <p:cNvPr id="4" name="Picture 3" descr="Chart, box and whisker chart&#10;&#10;Description automatically generated">
            <a:extLst>
              <a:ext uri="{FF2B5EF4-FFF2-40B4-BE49-F238E27FC236}">
                <a16:creationId xmlns:a16="http://schemas.microsoft.com/office/drawing/2014/main" id="{04009914-BCFE-D18E-79B5-8CA2540402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4029" y="62011"/>
            <a:ext cx="5308271" cy="460120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75A026D-32B4-51C2-363A-5881D2A6EEC2}"/>
              </a:ext>
            </a:extLst>
          </p:cNvPr>
          <p:cNvSpPr txBox="1"/>
          <p:nvPr/>
        </p:nvSpPr>
        <p:spPr>
          <a:xfrm>
            <a:off x="4417620" y="4643256"/>
            <a:ext cx="33488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Box Plot of six questions responses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4DE5AC-B279-3207-6FE3-771D7D0B856B}"/>
              </a:ext>
            </a:extLst>
          </p:cNvPr>
          <p:cNvSpPr txBox="1"/>
          <p:nvPr/>
        </p:nvSpPr>
        <p:spPr>
          <a:xfrm>
            <a:off x="311700" y="2118093"/>
            <a:ext cx="312818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/>
              <a:t>Conclusion:</a:t>
            </a:r>
            <a:br>
              <a:rPr lang="en-CA" b="1" dirty="0"/>
            </a:br>
            <a:r>
              <a:rPr lang="en-CA" dirty="0"/>
              <a:t>Although box-plot shows slight differences in medians but the overall results are not statistically significant.</a:t>
            </a:r>
            <a:endParaRPr lang="en-CA" b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462946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6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Conclustions and Future Work</a:t>
            </a:r>
            <a:endParaRPr sz="4000" dirty="0"/>
          </a:p>
        </p:txBody>
      </p:sp>
    </p:spTree>
    <p:extLst>
      <p:ext uri="{BB962C8B-B14F-4D97-AF65-F5344CB8AC3E}">
        <p14:creationId xmlns:p14="http://schemas.microsoft.com/office/powerpoint/2010/main" val="251959802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59"/>
          <p:cNvSpPr txBox="1">
            <a:spLocks noGrp="1"/>
          </p:cNvSpPr>
          <p:nvPr>
            <p:ph type="title"/>
          </p:nvPr>
        </p:nvSpPr>
        <p:spPr>
          <a:xfrm>
            <a:off x="381011" y="244728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Contributions of Thesis</a:t>
            </a:r>
            <a:endParaRPr dirty="0"/>
          </a:p>
        </p:txBody>
      </p:sp>
      <p:sp>
        <p:nvSpPr>
          <p:cNvPr id="415" name="Google Shape;415;p59"/>
          <p:cNvSpPr txBox="1">
            <a:spLocks noGrp="1"/>
          </p:cNvSpPr>
          <p:nvPr>
            <p:ph type="body" idx="1"/>
          </p:nvPr>
        </p:nvSpPr>
        <p:spPr>
          <a:xfrm>
            <a:off x="311700" y="968561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Wingdings" pitchFamily="2" charset="2"/>
              <a:buChar char="Ø"/>
            </a:pPr>
            <a:r>
              <a:rPr lang="en-CA" dirty="0">
                <a:solidFill>
                  <a:schemeClr val="tx1"/>
                </a:solidFill>
              </a:rPr>
              <a:t>Implemented a new technique to represent uncertainties with chromatic aberration (CA)</a:t>
            </a:r>
            <a:br>
              <a:rPr lang="en-CA" dirty="0">
                <a:solidFill>
                  <a:schemeClr val="tx1"/>
                </a:solidFill>
              </a:rPr>
            </a:br>
            <a:endParaRPr lang="en-CA" dirty="0">
              <a:solidFill>
                <a:schemeClr val="tx1"/>
              </a:solidFill>
            </a:endParaRPr>
          </a:p>
          <a:p>
            <a: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Wingdings" pitchFamily="2" charset="2"/>
              <a:buChar char="Ø"/>
            </a:pPr>
            <a:endParaRPr lang="en-CA" dirty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  <a:buFont typeface="Wingdings" pitchFamily="2" charset="2"/>
              <a:buChar char="Ø"/>
            </a:pPr>
            <a:r>
              <a:rPr lang="en-CA" dirty="0">
                <a:solidFill>
                  <a:schemeClr val="tx1"/>
                </a:solidFill>
              </a:rPr>
              <a:t>Explored the use of CA on a variety of charts  </a:t>
            </a:r>
          </a:p>
          <a:p>
            <a:pPr>
              <a:lnSpc>
                <a:spcPct val="100000"/>
              </a:lnSpc>
              <a:buFont typeface="Wingdings" pitchFamily="2" charset="2"/>
              <a:buChar char="Ø"/>
            </a:pPr>
            <a:endParaRPr lang="en-CA" dirty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  <a:buFont typeface="Wingdings" pitchFamily="2" charset="2"/>
              <a:buChar char="Ø"/>
            </a:pPr>
            <a:endParaRPr lang="en-CA" dirty="0">
              <a:solidFill>
                <a:schemeClr val="tx1"/>
              </a:solidFill>
            </a:endParaRPr>
          </a:p>
          <a:p>
            <a:pPr lvl="0">
              <a:lnSpc>
                <a:spcPct val="100000"/>
              </a:lnSpc>
              <a:buFont typeface="Wingdings" pitchFamily="2" charset="2"/>
              <a:buChar char="Ø"/>
            </a:pPr>
            <a:r>
              <a:rPr lang="en-CA" dirty="0">
                <a:solidFill>
                  <a:schemeClr val="tx1"/>
                </a:solidFill>
              </a:rPr>
              <a:t>CA approach outperforms an state-of-the-art mechanism VSUP in charts tested</a:t>
            </a:r>
          </a:p>
          <a:p>
            <a: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Wingdings" pitchFamily="2" charset="2"/>
              <a:buChar char="Ø"/>
            </a:pPr>
            <a:endParaRPr lang="en-CA" dirty="0">
              <a:solidFill>
                <a:schemeClr val="tx1"/>
              </a:solidFill>
            </a:endParaRPr>
          </a:p>
          <a:p>
            <a: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Wingdings" pitchFamily="2" charset="2"/>
              <a:buChar char="Ø"/>
            </a:pPr>
            <a:endParaRPr lang="en-CA" dirty="0">
              <a:solidFill>
                <a:schemeClr val="tx1"/>
              </a:solidFill>
            </a:endParaRPr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416" name="Google Shape;416;p5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4939969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59"/>
          <p:cNvSpPr txBox="1">
            <a:spLocks noGrp="1"/>
          </p:cNvSpPr>
          <p:nvPr>
            <p:ph type="title"/>
          </p:nvPr>
        </p:nvSpPr>
        <p:spPr>
          <a:xfrm>
            <a:off x="369756" y="2636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</a:t>
            </a:r>
            <a:endParaRPr dirty="0"/>
          </a:p>
        </p:txBody>
      </p:sp>
      <p:sp>
        <p:nvSpPr>
          <p:cNvPr id="415" name="Google Shape;415;p59"/>
          <p:cNvSpPr txBox="1">
            <a:spLocks noGrp="1"/>
          </p:cNvSpPr>
          <p:nvPr>
            <p:ph type="body" idx="1"/>
          </p:nvPr>
        </p:nvSpPr>
        <p:spPr>
          <a:xfrm>
            <a:off x="311700" y="1144192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  <a:buSzPts val="1800"/>
              <a:buFont typeface="Wingdings" pitchFamily="2" charset="2"/>
              <a:buChar char="Ø"/>
            </a:pPr>
            <a:r>
              <a:rPr lang="en" dirty="0">
                <a:solidFill>
                  <a:schemeClr val="tx1"/>
                </a:solidFill>
              </a:rPr>
              <a:t>User performance and perception for CA statistically surpasses VSUP.</a:t>
            </a:r>
            <a:endParaRPr lang="en-CA" dirty="0">
              <a:solidFill>
                <a:schemeClr val="tx1"/>
              </a:solidFill>
            </a:endParaRPr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lang="en-CA" sz="1500" dirty="0">
              <a:solidFill>
                <a:schemeClr val="tx1"/>
              </a:solidFill>
            </a:endParaRPr>
          </a:p>
          <a:p>
            <a:pPr lvl="0" algn="l" rtl="0">
              <a:spcBef>
                <a:spcPts val="1600"/>
              </a:spcBef>
              <a:spcAft>
                <a:spcPts val="0"/>
              </a:spcAft>
              <a:buSzPts val="1800"/>
              <a:buFont typeface="Wingdings" pitchFamily="2" charset="2"/>
              <a:buChar char="Ø"/>
            </a:pPr>
            <a:r>
              <a:rPr lang="en" dirty="0">
                <a:solidFill>
                  <a:schemeClr val="tx1"/>
                </a:solidFill>
              </a:rPr>
              <a:t>CA is faster than VSUP in terms of task completion time by the users.</a:t>
            </a:r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endParaRPr lang="en" dirty="0">
              <a:solidFill>
                <a:schemeClr val="tx1"/>
              </a:solidFill>
            </a:endParaRPr>
          </a:p>
          <a:p>
            <a:pPr lvl="0" algn="l" rtl="0">
              <a:spcBef>
                <a:spcPts val="1600"/>
              </a:spcBef>
              <a:spcAft>
                <a:spcPts val="0"/>
              </a:spcAft>
              <a:buSzPts val="1800"/>
              <a:buFont typeface="Wingdings" pitchFamily="2" charset="2"/>
              <a:buChar char="Ø"/>
            </a:pPr>
            <a:r>
              <a:rPr lang="en" dirty="0">
                <a:solidFill>
                  <a:schemeClr val="tx1"/>
                </a:solidFill>
              </a:rPr>
              <a:t>Subjective assessments show that both CA and VSUP are statistically similar.</a:t>
            </a:r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416" name="Google Shape;416;p5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53</a:t>
            </a:fld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61"/>
          <p:cNvSpPr txBox="1">
            <a:spLocks noGrp="1"/>
          </p:cNvSpPr>
          <p:nvPr>
            <p:ph type="title"/>
          </p:nvPr>
        </p:nvSpPr>
        <p:spPr>
          <a:xfrm>
            <a:off x="384270" y="292628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Future work</a:t>
            </a:r>
            <a:endParaRPr dirty="0"/>
          </a:p>
        </p:txBody>
      </p:sp>
      <p:sp>
        <p:nvSpPr>
          <p:cNvPr id="427" name="Google Shape;427;p6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6689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  <a:buSzPts val="1800"/>
              <a:buFont typeface="Wingdings" pitchFamily="2" charset="2"/>
              <a:buChar char="Ø"/>
            </a:pPr>
            <a:r>
              <a:rPr lang="en" dirty="0">
                <a:solidFill>
                  <a:schemeClr val="tx1"/>
                </a:solidFill>
              </a:rPr>
              <a:t>A further study could be conducted with more levels uncertainties  </a:t>
            </a:r>
            <a:endParaRPr dirty="0">
              <a:solidFill>
                <a:schemeClr val="tx1"/>
              </a:solidFill>
            </a:endParaRPr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500" dirty="0"/>
          </a:p>
          <a:p>
            <a:pPr lvl="0" algn="l" rtl="0">
              <a:spcBef>
                <a:spcPts val="1600"/>
              </a:spcBef>
              <a:spcAft>
                <a:spcPts val="0"/>
              </a:spcAft>
              <a:buSzPts val="1800"/>
              <a:buFont typeface="Wingdings" pitchFamily="2" charset="2"/>
              <a:buChar char="Ø"/>
            </a:pPr>
            <a:r>
              <a:rPr lang="en" dirty="0">
                <a:solidFill>
                  <a:schemeClr val="tx1"/>
                </a:solidFill>
              </a:rPr>
              <a:t>CA might also be explored and studied with animated visualizations</a:t>
            </a:r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endParaRPr lang="en" dirty="0"/>
          </a:p>
          <a:p>
            <a:pPr lvl="0">
              <a:spcBef>
                <a:spcPts val="1600"/>
              </a:spcBef>
              <a:buFont typeface="Wingdings" pitchFamily="2" charset="2"/>
              <a:buChar char="Ø"/>
            </a:pPr>
            <a:r>
              <a:rPr lang="en-CA" dirty="0">
                <a:solidFill>
                  <a:schemeClr val="tx1"/>
                </a:solidFill>
              </a:rPr>
              <a:t>Refine and expand upon some of our other experimental designs such as Starfish layout streamgraph.</a:t>
            </a:r>
            <a:endParaRPr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428" name="Google Shape;428;p6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54</a:t>
            </a:fld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6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64"/>
          <p:cNvSpPr txBox="1">
            <a:spLocks noGrp="1"/>
          </p:cNvSpPr>
          <p:nvPr>
            <p:ph type="title"/>
          </p:nvPr>
        </p:nvSpPr>
        <p:spPr>
          <a:xfrm>
            <a:off x="311700" y="157933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References</a:t>
            </a:r>
            <a:endParaRPr dirty="0"/>
          </a:p>
        </p:txBody>
      </p:sp>
      <p:sp>
        <p:nvSpPr>
          <p:cNvPr id="446" name="Google Shape;446;p64"/>
          <p:cNvSpPr txBox="1">
            <a:spLocks noGrp="1"/>
          </p:cNvSpPr>
          <p:nvPr>
            <p:ph type="body" idx="1"/>
          </p:nvPr>
        </p:nvSpPr>
        <p:spPr>
          <a:xfrm>
            <a:off x="311700" y="617517"/>
            <a:ext cx="8520600" cy="395135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indent="-317500">
              <a:spcBef>
                <a:spcPts val="1200"/>
              </a:spcBef>
              <a:buSzPts val="1400"/>
            </a:pPr>
            <a:r>
              <a:rPr lang="en-CA" sz="1400" dirty="0">
                <a:solidFill>
                  <a:schemeClr val="tx1"/>
                </a:solidFill>
              </a:rPr>
              <a:t>Michael </a:t>
            </a:r>
            <a:r>
              <a:rPr lang="en-CA" sz="1400" dirty="0" err="1">
                <a:solidFill>
                  <a:schemeClr val="tx1"/>
                </a:solidFill>
              </a:rPr>
              <a:t>Correll</a:t>
            </a:r>
            <a:r>
              <a:rPr lang="en-CA" sz="1400" dirty="0">
                <a:solidFill>
                  <a:schemeClr val="tx1"/>
                </a:solidFill>
              </a:rPr>
              <a:t>, Dominik Moritz, Jeffrey </a:t>
            </a:r>
            <a:r>
              <a:rPr lang="en-CA" sz="1400" dirty="0" err="1">
                <a:solidFill>
                  <a:schemeClr val="tx1"/>
                </a:solidFill>
              </a:rPr>
              <a:t>Heer</a:t>
            </a:r>
            <a:r>
              <a:rPr lang="en-CA" sz="1400" dirty="0">
                <a:solidFill>
                  <a:schemeClr val="tx1"/>
                </a:solidFill>
              </a:rPr>
              <a:t>. Value-Suppressing Uncertainty Palettes</a:t>
            </a:r>
            <a:r>
              <a:rPr lang="en-GB" sz="1400" dirty="0">
                <a:solidFill>
                  <a:schemeClr val="tx1"/>
                </a:solidFill>
              </a:rPr>
              <a:t>. </a:t>
            </a:r>
            <a:r>
              <a:rPr lang="en-CA" sz="1400" dirty="0">
                <a:solidFill>
                  <a:schemeClr val="tx1"/>
                </a:solidFill>
              </a:rPr>
              <a:t>Proceedings of the 2018 CHI Conference on Human Factors in Computing Systems. April 2018. Paper No.: 642 Pages 1–11</a:t>
            </a:r>
            <a:r>
              <a:rPr lang="en" sz="1400" dirty="0">
                <a:solidFill>
                  <a:schemeClr val="tx1"/>
                </a:solidFill>
              </a:rPr>
              <a:t>.</a:t>
            </a:r>
            <a:endParaRPr sz="1400" dirty="0">
              <a:solidFill>
                <a:schemeClr val="tx1"/>
              </a:solidFill>
            </a:endParaRPr>
          </a:p>
          <a:p>
            <a:pPr lvl="0" indent="-317500">
              <a:spcBef>
                <a:spcPts val="1000"/>
              </a:spcBef>
              <a:buSzPts val="1400"/>
            </a:pPr>
            <a:r>
              <a:rPr lang="en-CA" sz="1400" dirty="0">
                <a:solidFill>
                  <a:schemeClr val="tx1"/>
                </a:solidFill>
              </a:rPr>
              <a:t>Song, Xin; Xiao, Jun PhD; Deng, Jiang PhD; Kang, et al. Time series analysis of. influenza incidence in Chinese provinces from 2004 to 2011. Received March 1, 2016, Accepted May 20, 2016, Medicine: June 2016 - Volume 95 - Issue 26 - p e3929 </a:t>
            </a:r>
          </a:p>
          <a:p>
            <a:pPr indent="-317500">
              <a:spcBef>
                <a:spcPts val="1000"/>
              </a:spcBef>
              <a:buSzPts val="1400"/>
            </a:pPr>
            <a:r>
              <a:rPr lang="en-US" sz="1400" dirty="0" err="1">
                <a:solidFill>
                  <a:schemeClr val="tx1"/>
                </a:solidFill>
              </a:rPr>
              <a:t>Christophorus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Beneditto</a:t>
            </a:r>
            <a:r>
              <a:rPr lang="en-US" sz="1400" dirty="0">
                <a:solidFill>
                  <a:schemeClr val="tx1"/>
                </a:solidFill>
              </a:rPr>
              <a:t>, Aditya </a:t>
            </a:r>
            <a:r>
              <a:rPr lang="en-US" sz="1400" dirty="0" err="1">
                <a:solidFill>
                  <a:schemeClr val="tx1"/>
                </a:solidFill>
              </a:rPr>
              <a:t>Satrio</a:t>
            </a:r>
            <a:r>
              <a:rPr lang="en-US" sz="1400" dirty="0">
                <a:solidFill>
                  <a:schemeClr val="tx1"/>
                </a:solidFill>
              </a:rPr>
              <a:t> et al. Time series analysis and forecasting of coronavirus disease in Indonesia using ARIMA model and PROPHET, https://</a:t>
            </a:r>
            <a:r>
              <a:rPr lang="en-US" sz="1400" dirty="0" err="1">
                <a:solidFill>
                  <a:schemeClr val="tx1"/>
                </a:solidFill>
              </a:rPr>
              <a:t>doi.org</a:t>
            </a:r>
            <a:r>
              <a:rPr lang="en-US" sz="1400" dirty="0">
                <a:solidFill>
                  <a:schemeClr val="tx1"/>
                </a:solidFill>
              </a:rPr>
              <a:t>/10.1016/j.procs.2021.01.036</a:t>
            </a:r>
            <a:endParaRPr lang="en-CA" sz="1400" dirty="0">
              <a:solidFill>
                <a:schemeClr val="tx1"/>
              </a:solidFill>
            </a:endParaRPr>
          </a:p>
          <a:p>
            <a:pPr indent="-317500">
              <a:spcBef>
                <a:spcPts val="1000"/>
              </a:spcBef>
              <a:buSzPts val="1400"/>
            </a:pPr>
            <a:r>
              <a:rPr lang="en-US" sz="1400" dirty="0" err="1">
                <a:solidFill>
                  <a:schemeClr val="tx1"/>
                </a:solidFill>
              </a:rPr>
              <a:t>Stéfan</a:t>
            </a:r>
            <a:r>
              <a:rPr lang="en-US" sz="1400" dirty="0">
                <a:solidFill>
                  <a:schemeClr val="tx1"/>
                </a:solidFill>
              </a:rPr>
              <a:t> van der Walt and Nathaniel Smith. 2015. </a:t>
            </a:r>
            <a:r>
              <a:rPr lang="en-US" sz="1400" dirty="0" err="1">
                <a:solidFill>
                  <a:schemeClr val="tx1"/>
                </a:solidFill>
              </a:rPr>
              <a:t>Mpl</a:t>
            </a:r>
            <a:r>
              <a:rPr lang="en-US" sz="1400" dirty="0">
                <a:solidFill>
                  <a:schemeClr val="tx1"/>
                </a:solidFill>
              </a:rPr>
              <a:t> colormaps. https://</a:t>
            </a:r>
            <a:r>
              <a:rPr lang="en-US" sz="1400" dirty="0" err="1">
                <a:solidFill>
                  <a:schemeClr val="tx1"/>
                </a:solidFill>
              </a:rPr>
              <a:t>bids.github.io</a:t>
            </a:r>
            <a:r>
              <a:rPr lang="en-US" sz="1400" dirty="0">
                <a:solidFill>
                  <a:schemeClr val="tx1"/>
                </a:solidFill>
              </a:rPr>
              <a:t>/colormap/, (2015).</a:t>
            </a:r>
          </a:p>
          <a:p>
            <a:pPr indent="-317500">
              <a:spcBef>
                <a:spcPts val="1000"/>
              </a:spcBef>
              <a:buSzPts val="1400"/>
            </a:pPr>
            <a:r>
              <a:rPr lang="en-US" sz="1400" dirty="0">
                <a:solidFill>
                  <a:schemeClr val="tx1"/>
                </a:solidFill>
              </a:rPr>
              <a:t>Keppel, Geoffrey: Design and Analysis, 3rd Edition. Prentice-Hall.</a:t>
            </a:r>
            <a:endParaRPr lang="en-CA" sz="1400" dirty="0">
              <a:solidFill>
                <a:schemeClr val="tx1"/>
              </a:solidFill>
            </a:endParaRPr>
          </a:p>
          <a:p>
            <a:pPr marL="139700" indent="0">
              <a:spcBef>
                <a:spcPts val="1000"/>
              </a:spcBef>
              <a:buSzPts val="1400"/>
              <a:buNone/>
            </a:pPr>
            <a:endParaRPr sz="1400" dirty="0"/>
          </a:p>
          <a:p>
            <a:pPr marL="3556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3556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447" name="Google Shape;447;p6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56</a:t>
            </a:fld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64"/>
          <p:cNvSpPr txBox="1">
            <a:spLocks noGrp="1"/>
          </p:cNvSpPr>
          <p:nvPr>
            <p:ph type="title"/>
          </p:nvPr>
        </p:nvSpPr>
        <p:spPr>
          <a:xfrm>
            <a:off x="311700" y="157933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References</a:t>
            </a:r>
            <a:endParaRPr dirty="0"/>
          </a:p>
        </p:txBody>
      </p:sp>
      <p:sp>
        <p:nvSpPr>
          <p:cNvPr id="446" name="Google Shape;446;p64"/>
          <p:cNvSpPr txBox="1">
            <a:spLocks noGrp="1"/>
          </p:cNvSpPr>
          <p:nvPr>
            <p:ph type="body" idx="1"/>
          </p:nvPr>
        </p:nvSpPr>
        <p:spPr>
          <a:xfrm>
            <a:off x="311700" y="617517"/>
            <a:ext cx="8520600" cy="395135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-317500">
              <a:spcBef>
                <a:spcPts val="1200"/>
              </a:spcBef>
              <a:buSzPts val="1400"/>
            </a:pPr>
            <a:r>
              <a:rPr lang="en-CA" sz="1400" dirty="0">
                <a:solidFill>
                  <a:schemeClr val="tx1"/>
                </a:solidFill>
              </a:rPr>
              <a:t>M. K. Johnson &amp; H. Farid. 2006. Exposing digital forgeries through chromatic aberration. Multimedia and security, Geneva, Switzerland, 48-55</a:t>
            </a:r>
          </a:p>
          <a:p>
            <a:pPr lvl="0" indent="-317500">
              <a:spcBef>
                <a:spcPts val="1000"/>
              </a:spcBef>
              <a:buSzPts val="1400"/>
            </a:pPr>
            <a:r>
              <a:rPr lang="en-CA" sz="1400" dirty="0" err="1">
                <a:solidFill>
                  <a:schemeClr val="tx1"/>
                </a:solidFill>
              </a:rPr>
              <a:t>Aasim</a:t>
            </a:r>
            <a:r>
              <a:rPr lang="en-CA" sz="1400" dirty="0">
                <a:solidFill>
                  <a:schemeClr val="tx1"/>
                </a:solidFill>
              </a:rPr>
              <a:t> Kamal · Parashar </a:t>
            </a:r>
            <a:r>
              <a:rPr lang="en-CA" sz="1400" dirty="0" err="1">
                <a:solidFill>
                  <a:schemeClr val="tx1"/>
                </a:solidFill>
              </a:rPr>
              <a:t>Dhakal</a:t>
            </a:r>
            <a:r>
              <a:rPr lang="en-CA" sz="1400" dirty="0">
                <a:solidFill>
                  <a:schemeClr val="tx1"/>
                </a:solidFill>
              </a:rPr>
              <a:t>, et al. Recent advances and challenges in uncertainty visualization: a survey. </a:t>
            </a:r>
            <a:r>
              <a:rPr lang="en-GB" sz="1400" dirty="0">
                <a:solidFill>
                  <a:schemeClr val="tx1"/>
                </a:solidFill>
              </a:rPr>
              <a:t>May 2021, Journal of Visualization 24(5):1-30</a:t>
            </a:r>
            <a:r>
              <a:rPr lang="en-CA" sz="1400" dirty="0">
                <a:solidFill>
                  <a:schemeClr val="tx1"/>
                </a:solidFill>
              </a:rPr>
              <a:t>. </a:t>
            </a:r>
          </a:p>
          <a:p>
            <a:pPr indent="-317500">
              <a:spcBef>
                <a:spcPts val="1000"/>
              </a:spcBef>
              <a:buSzPts val="1400"/>
            </a:pPr>
            <a:r>
              <a:rPr lang="en-US" sz="1400" dirty="0">
                <a:solidFill>
                  <a:schemeClr val="tx1"/>
                </a:solidFill>
              </a:rPr>
              <a:t>Shapiro, S. S.; Wilk, M. B. (1965). "An analysis of variance test for normality (complete samples)". </a:t>
            </a:r>
            <a:r>
              <a:rPr lang="en-US" sz="1400" dirty="0" err="1">
                <a:solidFill>
                  <a:schemeClr val="tx1"/>
                </a:solidFill>
              </a:rPr>
              <a:t>Biometrika</a:t>
            </a:r>
            <a:r>
              <a:rPr lang="en-US" sz="1400" dirty="0">
                <a:solidFill>
                  <a:schemeClr val="tx1"/>
                </a:solidFill>
              </a:rPr>
              <a:t>. 52 (3–4): 591–611</a:t>
            </a:r>
            <a:r>
              <a:rPr lang="en" sz="1400" dirty="0">
                <a:solidFill>
                  <a:schemeClr val="tx1"/>
                </a:solidFill>
              </a:rPr>
              <a:t>. </a:t>
            </a:r>
            <a:r>
              <a:rPr lang="en-US" sz="1400" dirty="0" err="1">
                <a:solidFill>
                  <a:schemeClr val="tx1"/>
                </a:solidFill>
              </a:rPr>
              <a:t>Stéfan</a:t>
            </a:r>
            <a:r>
              <a:rPr lang="en-US" sz="1400" dirty="0">
                <a:solidFill>
                  <a:schemeClr val="tx1"/>
                </a:solidFill>
              </a:rPr>
              <a:t> van der Walt and Nathaniel Smith. 2015. </a:t>
            </a:r>
            <a:r>
              <a:rPr lang="en-US" sz="1400" dirty="0" err="1">
                <a:solidFill>
                  <a:schemeClr val="tx1"/>
                </a:solidFill>
              </a:rPr>
              <a:t>Mpl</a:t>
            </a:r>
            <a:r>
              <a:rPr lang="en-US" sz="1400" dirty="0">
                <a:solidFill>
                  <a:schemeClr val="tx1"/>
                </a:solidFill>
              </a:rPr>
              <a:t> colormaps. https://</a:t>
            </a:r>
            <a:r>
              <a:rPr lang="en-US" sz="1400" dirty="0" err="1">
                <a:solidFill>
                  <a:schemeClr val="tx1"/>
                </a:solidFill>
              </a:rPr>
              <a:t>bids.github.io</a:t>
            </a:r>
            <a:r>
              <a:rPr lang="en-US" sz="1400" dirty="0">
                <a:solidFill>
                  <a:schemeClr val="tx1"/>
                </a:solidFill>
              </a:rPr>
              <a:t>/colormap/, (2015).</a:t>
            </a:r>
          </a:p>
          <a:p>
            <a:pPr indent="-317500">
              <a:spcBef>
                <a:spcPts val="1000"/>
              </a:spcBef>
              <a:buSzPts val="1400"/>
            </a:pPr>
            <a:r>
              <a:rPr lang="en-GB" sz="1400" dirty="0">
                <a:solidFill>
                  <a:schemeClr val="tx1"/>
                </a:solidFill>
              </a:rPr>
              <a:t>Henning </a:t>
            </a:r>
            <a:r>
              <a:rPr lang="en-GB" sz="1400" dirty="0" err="1">
                <a:solidFill>
                  <a:schemeClr val="tx1"/>
                </a:solidFill>
              </a:rPr>
              <a:t>Griethe</a:t>
            </a:r>
            <a:r>
              <a:rPr lang="en-GB" sz="1400" dirty="0">
                <a:solidFill>
                  <a:schemeClr val="tx1"/>
                </a:solidFill>
              </a:rPr>
              <a:t> et al. The Visualization of Uncertain Data: Methods and Problems. Computer Graphics, 18051 Rostock, Germany</a:t>
            </a:r>
            <a:r>
              <a:rPr lang="en-US" sz="1400" dirty="0">
                <a:solidFill>
                  <a:schemeClr val="tx1"/>
                </a:solidFill>
              </a:rPr>
              <a:t>. </a:t>
            </a:r>
            <a:r>
              <a:rPr lang="en-GB" sz="1400" dirty="0">
                <a:solidFill>
                  <a:schemeClr val="tx1"/>
                </a:solidFill>
              </a:rPr>
              <a:t>January 2006, 2,988 reads, 36 publications, 262 citations</a:t>
            </a:r>
            <a:r>
              <a:rPr lang="en-US" sz="1400" dirty="0">
                <a:solidFill>
                  <a:schemeClr val="tx1"/>
                </a:solidFill>
              </a:rPr>
              <a:t>.</a:t>
            </a:r>
            <a:endParaRPr lang="en-CA" sz="1400" dirty="0">
              <a:solidFill>
                <a:schemeClr val="tx1"/>
              </a:solidFill>
            </a:endParaRPr>
          </a:p>
          <a:p>
            <a:pPr indent="-317500">
              <a:spcBef>
                <a:spcPts val="1000"/>
              </a:spcBef>
              <a:buSzPts val="1400"/>
            </a:pPr>
            <a:r>
              <a:rPr lang="en-GB" sz="1400" dirty="0">
                <a:solidFill>
                  <a:schemeClr val="tx1"/>
                </a:solidFill>
              </a:rPr>
              <a:t>Pang, A., </a:t>
            </a:r>
            <a:r>
              <a:rPr lang="en-GB" sz="1400" dirty="0" err="1">
                <a:solidFill>
                  <a:schemeClr val="tx1"/>
                </a:solidFill>
              </a:rPr>
              <a:t>Wittenbrink</a:t>
            </a:r>
            <a:r>
              <a:rPr lang="en-GB" sz="1400" dirty="0">
                <a:solidFill>
                  <a:schemeClr val="tx1"/>
                </a:solidFill>
              </a:rPr>
              <a:t>, C., </a:t>
            </a:r>
            <a:r>
              <a:rPr lang="en-GB" sz="1400" dirty="0" err="1">
                <a:solidFill>
                  <a:schemeClr val="tx1"/>
                </a:solidFill>
              </a:rPr>
              <a:t>Lodha</a:t>
            </a:r>
            <a:r>
              <a:rPr lang="en-GB" sz="1400" dirty="0">
                <a:solidFill>
                  <a:schemeClr val="tx1"/>
                </a:solidFill>
              </a:rPr>
              <a:t>., S.: Approaches to uncertainty visualization. The Visual Computer 13(8), 370–390 (1997)</a:t>
            </a:r>
            <a:r>
              <a:rPr lang="en-US" sz="1400" dirty="0">
                <a:solidFill>
                  <a:schemeClr val="tx1"/>
                </a:solidFill>
              </a:rPr>
              <a:t>.</a:t>
            </a:r>
            <a:endParaRPr lang="en-CA" sz="1400" dirty="0">
              <a:solidFill>
                <a:schemeClr val="tx1"/>
              </a:solidFill>
            </a:endParaRPr>
          </a:p>
          <a:p>
            <a:pPr indent="-317500">
              <a:spcBef>
                <a:spcPts val="1000"/>
              </a:spcBef>
              <a:buSzPts val="1400"/>
            </a:pPr>
            <a:r>
              <a:rPr lang="en-CA" sz="1400" dirty="0">
                <a:solidFill>
                  <a:schemeClr val="tx1"/>
                </a:solidFill>
              </a:rPr>
              <a:t>R. Finger and A. M. </a:t>
            </a:r>
            <a:r>
              <a:rPr lang="en-CA" sz="1400" dirty="0" err="1">
                <a:solidFill>
                  <a:schemeClr val="tx1"/>
                </a:solidFill>
              </a:rPr>
              <a:t>Bisantz</a:t>
            </a:r>
            <a:r>
              <a:rPr lang="en-CA" sz="1400" dirty="0">
                <a:solidFill>
                  <a:schemeClr val="tx1"/>
                </a:solidFill>
              </a:rPr>
              <a:t>. Utilizing graphical formats to convey uncertainty in a decision-making task. Theoretical Issues in Ergonomics Science, 3(1):1–25, 2002</a:t>
            </a:r>
          </a:p>
          <a:p>
            <a:pPr marL="3556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3556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447" name="Google Shape;447;p6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9745846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64"/>
          <p:cNvSpPr txBox="1">
            <a:spLocks noGrp="1"/>
          </p:cNvSpPr>
          <p:nvPr>
            <p:ph type="title"/>
          </p:nvPr>
        </p:nvSpPr>
        <p:spPr>
          <a:xfrm>
            <a:off x="311700" y="157933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References</a:t>
            </a:r>
            <a:endParaRPr dirty="0"/>
          </a:p>
        </p:txBody>
      </p:sp>
      <p:sp>
        <p:nvSpPr>
          <p:cNvPr id="446" name="Google Shape;446;p64"/>
          <p:cNvSpPr txBox="1">
            <a:spLocks noGrp="1"/>
          </p:cNvSpPr>
          <p:nvPr>
            <p:ph type="body" idx="1"/>
          </p:nvPr>
        </p:nvSpPr>
        <p:spPr>
          <a:xfrm>
            <a:off x="311700" y="617517"/>
            <a:ext cx="8520600" cy="395135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-317500">
              <a:spcBef>
                <a:spcPts val="1200"/>
              </a:spcBef>
              <a:buSzPts val="1400"/>
            </a:pPr>
            <a:r>
              <a:rPr lang="en-CA" sz="1400" dirty="0">
                <a:solidFill>
                  <a:schemeClr val="tx1"/>
                </a:solidFill>
              </a:rPr>
              <a:t>K. Koh, B. Kim &amp; J. </a:t>
            </a:r>
            <a:r>
              <a:rPr lang="en-CA" sz="1400" dirty="0" err="1">
                <a:solidFill>
                  <a:schemeClr val="tx1"/>
                </a:solidFill>
              </a:rPr>
              <a:t>Seo</a:t>
            </a:r>
            <a:r>
              <a:rPr lang="en-CA" sz="1400" dirty="0">
                <a:solidFill>
                  <a:schemeClr val="tx1"/>
                </a:solidFill>
              </a:rPr>
              <a:t>. 2014. Effect of lateral chromatic aberration for chart reading in information visualization on display devices. Advanced Visual Interfaces. Como, Italy, 289-292 </a:t>
            </a:r>
          </a:p>
          <a:p>
            <a:pPr indent="-317500">
              <a:spcBef>
                <a:spcPts val="1200"/>
              </a:spcBef>
              <a:buSzPts val="1400"/>
            </a:pPr>
            <a:r>
              <a:rPr lang="en-US" sz="1400" dirty="0">
                <a:solidFill>
                  <a:schemeClr val="tx1"/>
                </a:solidFill>
              </a:rPr>
              <a:t>M. K. Johnson &amp; H. Farid. 2006. Exposing digital forgeries through chromatic aberration. Multimedia and security, Geneva, Switzerland, 48-55.</a:t>
            </a:r>
          </a:p>
          <a:p>
            <a:pPr indent="-317500">
              <a:spcBef>
                <a:spcPts val="1200"/>
              </a:spcBef>
              <a:buSzPts val="1400"/>
            </a:pPr>
            <a:r>
              <a:rPr lang="en-GB" sz="1400" dirty="0">
                <a:solidFill>
                  <a:schemeClr val="tx1"/>
                </a:solidFill>
              </a:rPr>
              <a:t>Deitrick, S., Edsall, R.: The influence of uncertainty visualization on decision making: An empirical evaluation. In: Progress in Spatial Data Handling, pp. 719–738. Springer Berlin Heidelberg (2006)</a:t>
            </a:r>
            <a:r>
              <a:rPr lang="en-US" sz="1400" dirty="0">
                <a:solidFill>
                  <a:schemeClr val="tx1"/>
                </a:solidFill>
              </a:rPr>
              <a:t>.</a:t>
            </a:r>
            <a:endParaRPr lang="en-CA" sz="1400" dirty="0">
              <a:solidFill>
                <a:schemeClr val="tx1"/>
              </a:solidFill>
            </a:endParaRPr>
          </a:p>
          <a:p>
            <a:pPr indent="-317500">
              <a:spcBef>
                <a:spcPts val="1200"/>
              </a:spcBef>
              <a:buSzPts val="1400"/>
            </a:pPr>
            <a:r>
              <a:rPr lang="en-CA" sz="1400" dirty="0" err="1">
                <a:solidFill>
                  <a:schemeClr val="tx1"/>
                </a:solidFill>
              </a:rPr>
              <a:t>Aasim</a:t>
            </a:r>
            <a:r>
              <a:rPr lang="en-CA" sz="1400" dirty="0">
                <a:solidFill>
                  <a:schemeClr val="tx1"/>
                </a:solidFill>
              </a:rPr>
              <a:t> Kamal · Parashar </a:t>
            </a:r>
            <a:r>
              <a:rPr lang="en-CA" sz="1400" dirty="0" err="1">
                <a:solidFill>
                  <a:schemeClr val="tx1"/>
                </a:solidFill>
              </a:rPr>
              <a:t>Dhakal</a:t>
            </a:r>
            <a:r>
              <a:rPr lang="en-CA" sz="1400" dirty="0">
                <a:solidFill>
                  <a:schemeClr val="tx1"/>
                </a:solidFill>
              </a:rPr>
              <a:t>, et al. Recent advances and challenges in uncertainty visualization: a survey. </a:t>
            </a:r>
            <a:r>
              <a:rPr lang="en-GB" sz="1400" dirty="0">
                <a:solidFill>
                  <a:schemeClr val="tx1"/>
                </a:solidFill>
              </a:rPr>
              <a:t>May 2021, Journal of Visualization 24(5):1-30</a:t>
            </a:r>
            <a:r>
              <a:rPr lang="en-CA" sz="1400" dirty="0">
                <a:solidFill>
                  <a:schemeClr val="tx1"/>
                </a:solidFill>
              </a:rPr>
              <a:t>. </a:t>
            </a:r>
          </a:p>
          <a:p>
            <a:pPr marL="139700" indent="0">
              <a:spcBef>
                <a:spcPts val="1200"/>
              </a:spcBef>
              <a:buSzPts val="1400"/>
              <a:buNone/>
            </a:pPr>
            <a:endParaRPr sz="1200" dirty="0"/>
          </a:p>
          <a:p>
            <a:pPr marL="3556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3556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447" name="Google Shape;447;p6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7791018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6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Extra Slides for Questions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574827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>
            <a:spLocks noGrp="1"/>
          </p:cNvSpPr>
          <p:nvPr>
            <p:ph type="ctrTitle"/>
          </p:nvPr>
        </p:nvSpPr>
        <p:spPr>
          <a:xfrm>
            <a:off x="311708" y="281442"/>
            <a:ext cx="8520600" cy="65671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Examples of CA</a:t>
            </a:r>
            <a:endParaRPr sz="3200" dirty="0"/>
          </a:p>
        </p:txBody>
      </p:sp>
      <p:sp>
        <p:nvSpPr>
          <p:cNvPr id="70" name="Google Shape;70;p15"/>
          <p:cNvSpPr txBox="1">
            <a:spLocks noGrp="1"/>
          </p:cNvSpPr>
          <p:nvPr>
            <p:ph type="subTitle" idx="1"/>
          </p:nvPr>
        </p:nvSpPr>
        <p:spPr>
          <a:xfrm>
            <a:off x="2798859" y="4103636"/>
            <a:ext cx="3323646" cy="40475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sz="1400" dirty="0"/>
              <a:t>Real World C</a:t>
            </a:r>
            <a:r>
              <a:rPr lang="en-CA" sz="1400" dirty="0" err="1"/>
              <a:t>hromatic</a:t>
            </a:r>
            <a:r>
              <a:rPr lang="en-CA" sz="1400" dirty="0"/>
              <a:t> Aberrations</a:t>
            </a:r>
            <a:endParaRPr sz="1400" dirty="0"/>
          </a:p>
        </p:txBody>
      </p:sp>
      <p:pic>
        <p:nvPicPr>
          <p:cNvPr id="5" name="Picture 4" descr="A picture containing sky, outdoor, building, government building&#10;&#10;Description automatically generated">
            <a:extLst>
              <a:ext uri="{FF2B5EF4-FFF2-40B4-BE49-F238E27FC236}">
                <a16:creationId xmlns:a16="http://schemas.microsoft.com/office/drawing/2014/main" id="{7E437977-9230-71D2-2368-AC6D3C5709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941" y="1294410"/>
            <a:ext cx="3427038" cy="27567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0" name="Picture 6" descr="How to Easily Remove Chromatic Aberration in Photoshop">
            <a:extLst>
              <a:ext uri="{FF2B5EF4-FFF2-40B4-BE49-F238E27FC236}">
                <a16:creationId xmlns:a16="http://schemas.microsoft.com/office/drawing/2014/main" id="{8676405B-94C4-ED6E-7DB8-59161B6835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9034" y="1294410"/>
            <a:ext cx="4077057" cy="2729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407330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1"/>
          <p:cNvSpPr txBox="1">
            <a:spLocks noGrp="1"/>
          </p:cNvSpPr>
          <p:nvPr>
            <p:ph type="title"/>
          </p:nvPr>
        </p:nvSpPr>
        <p:spPr>
          <a:xfrm>
            <a:off x="311700" y="231269"/>
            <a:ext cx="3464653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Counter Balancing</a:t>
            </a:r>
            <a:endParaRPr dirty="0"/>
          </a:p>
        </p:txBody>
      </p:sp>
      <p:sp>
        <p:nvSpPr>
          <p:cNvPr id="196" name="Google Shape;196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60</a:t>
            </a:fld>
            <a:endParaRPr/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B35B3832-A114-1570-0789-16B89C907B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8858" y="487942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3078" name="Picture 290" descr="A picture containing text, crossword puzzle, dark, clipart&#10;&#10;Description automatically generated">
            <a:extLst>
              <a:ext uri="{FF2B5EF4-FFF2-40B4-BE49-F238E27FC236}">
                <a16:creationId xmlns:a16="http://schemas.microsoft.com/office/drawing/2014/main" id="{12BBF6EC-1F61-439C-9831-E281F23F70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658" y="2265581"/>
            <a:ext cx="2558190" cy="1785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Shape&#10;&#10;Description automatically generated with medium confidence">
            <a:extLst>
              <a:ext uri="{FF2B5EF4-FFF2-40B4-BE49-F238E27FC236}">
                <a16:creationId xmlns:a16="http://schemas.microsoft.com/office/drawing/2014/main" id="{89FD3F71-23F2-82D4-602F-01AF3D6EF6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15" y="2249000"/>
            <a:ext cx="2447553" cy="181948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E7A5ABE-7454-E457-D10C-D619EE0A0F3C}"/>
              </a:ext>
            </a:extLst>
          </p:cNvPr>
          <p:cNvSpPr txBox="1"/>
          <p:nvPr/>
        </p:nvSpPr>
        <p:spPr>
          <a:xfrm>
            <a:off x="1219203" y="4063635"/>
            <a:ext cx="57488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Latin Square		               Balanced Latin Square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64B9490-16F6-22D2-9B9D-B9325009E2C0}"/>
              </a:ext>
            </a:extLst>
          </p:cNvPr>
          <p:cNvSpPr txBox="1"/>
          <p:nvPr/>
        </p:nvSpPr>
        <p:spPr>
          <a:xfrm>
            <a:off x="709127" y="1226997"/>
            <a:ext cx="46093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 balance learning effect of within-subject design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17D3E4D-6145-CEC6-5E45-5BD84358F87E}"/>
              </a:ext>
            </a:extLst>
          </p:cNvPr>
          <p:cNvSpPr/>
          <p:nvPr/>
        </p:nvSpPr>
        <p:spPr>
          <a:xfrm>
            <a:off x="1399592" y="2332653"/>
            <a:ext cx="382555" cy="36389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80F7D0F-B16F-E33E-E140-1CC46CF1907F}"/>
              </a:ext>
            </a:extLst>
          </p:cNvPr>
          <p:cNvSpPr/>
          <p:nvPr/>
        </p:nvSpPr>
        <p:spPr>
          <a:xfrm>
            <a:off x="2654646" y="3184297"/>
            <a:ext cx="382555" cy="36389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9548332-4C36-DA78-5F77-E7283CCE499B}"/>
              </a:ext>
            </a:extLst>
          </p:cNvPr>
          <p:cNvSpPr/>
          <p:nvPr/>
        </p:nvSpPr>
        <p:spPr>
          <a:xfrm>
            <a:off x="2027120" y="3619084"/>
            <a:ext cx="382555" cy="36389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8ED533D-A2F1-78E1-6D94-0D87C8ABFD50}"/>
              </a:ext>
            </a:extLst>
          </p:cNvPr>
          <p:cNvSpPr txBox="1"/>
          <p:nvPr/>
        </p:nvSpPr>
        <p:spPr>
          <a:xfrm>
            <a:off x="732540" y="1572512"/>
            <a:ext cx="46093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Marked Bs have higher learning tendency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1"/>
          <p:cNvSpPr txBox="1">
            <a:spLocks noGrp="1"/>
          </p:cNvSpPr>
          <p:nvPr>
            <p:ph type="title"/>
          </p:nvPr>
        </p:nvSpPr>
        <p:spPr>
          <a:xfrm>
            <a:off x="311700" y="278773"/>
            <a:ext cx="389216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Color Blindness Test</a:t>
            </a:r>
            <a:endParaRPr dirty="0"/>
          </a:p>
        </p:txBody>
      </p:sp>
      <p:sp>
        <p:nvSpPr>
          <p:cNvPr id="196" name="Google Shape;196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61</a:t>
            </a:fld>
            <a:endParaRPr/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B35B3832-A114-1570-0789-16B89C907B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8858" y="487942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3087CABC-4E9F-4D70-A952-9F00D1ABE76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670" y="1226290"/>
            <a:ext cx="7332130" cy="3716541"/>
          </a:xfrm>
          <a:prstGeom prst="rect">
            <a:avLst/>
          </a:prstGeom>
          <a:ln w="3175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11467002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2"/>
          <p:cNvSpPr txBox="1">
            <a:spLocks noGrp="1"/>
          </p:cNvSpPr>
          <p:nvPr>
            <p:ph type="title"/>
          </p:nvPr>
        </p:nvSpPr>
        <p:spPr>
          <a:xfrm>
            <a:off x="311700" y="175457"/>
            <a:ext cx="4569058" cy="5879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Type of Questions</a:t>
            </a:r>
            <a:endParaRPr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04" name="Google Shape;204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62</a:t>
            </a:fld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84D03C-7975-5A20-AF1B-C20565408FD1}"/>
              </a:ext>
            </a:extLst>
          </p:cNvPr>
          <p:cNvSpPr txBox="1"/>
          <p:nvPr/>
        </p:nvSpPr>
        <p:spPr>
          <a:xfrm>
            <a:off x="487680" y="876301"/>
            <a:ext cx="6675120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500"/>
              </a:spcBef>
              <a:spcAft>
                <a:spcPts val="500"/>
              </a:spcAft>
              <a:buFont typeface="Wingdings" pitchFamily="2" charset="2"/>
              <a:buChar char="Ø"/>
            </a:pPr>
            <a:r>
              <a:rPr lang="en-US" sz="2000" dirty="0"/>
              <a:t>Single Variable and Single Answer</a:t>
            </a:r>
            <a:br>
              <a:rPr lang="en-US" sz="2000" dirty="0"/>
            </a:br>
            <a:endParaRPr lang="en-US" sz="2000" dirty="0"/>
          </a:p>
          <a:p>
            <a:pPr>
              <a:spcBef>
                <a:spcPts val="500"/>
              </a:spcBef>
              <a:spcAft>
                <a:spcPts val="500"/>
              </a:spcAft>
            </a:pPr>
            <a:endParaRPr lang="en-US" sz="2000" dirty="0"/>
          </a:p>
          <a:p>
            <a:pPr marL="342900" indent="-342900">
              <a:spcBef>
                <a:spcPts val="500"/>
              </a:spcBef>
              <a:spcAft>
                <a:spcPts val="500"/>
              </a:spcAft>
              <a:buFont typeface="Wingdings" pitchFamily="2" charset="2"/>
              <a:buChar char="Ø"/>
            </a:pPr>
            <a:r>
              <a:rPr lang="en-US" sz="2000" dirty="0"/>
              <a:t>Single Variable and All Answer</a:t>
            </a:r>
            <a:br>
              <a:rPr lang="en-US" sz="2000" dirty="0"/>
            </a:br>
            <a:endParaRPr lang="en-US" sz="2000" dirty="0"/>
          </a:p>
          <a:p>
            <a:pPr>
              <a:spcBef>
                <a:spcPts val="500"/>
              </a:spcBef>
              <a:spcAft>
                <a:spcPts val="500"/>
              </a:spcAft>
            </a:pPr>
            <a:endParaRPr lang="en-US" sz="2000" dirty="0"/>
          </a:p>
          <a:p>
            <a:pPr>
              <a:spcBef>
                <a:spcPts val="500"/>
              </a:spcBef>
              <a:spcAft>
                <a:spcPts val="500"/>
              </a:spcAft>
            </a:pPr>
            <a:endParaRPr lang="en-US" sz="2000" dirty="0"/>
          </a:p>
          <a:p>
            <a:pPr marL="342900" indent="-342900">
              <a:spcBef>
                <a:spcPts val="500"/>
              </a:spcBef>
              <a:spcAft>
                <a:spcPts val="500"/>
              </a:spcAft>
              <a:buFont typeface="Wingdings" pitchFamily="2" charset="2"/>
              <a:buChar char="Ø"/>
            </a:pPr>
            <a:r>
              <a:rPr lang="en-US" sz="2000" dirty="0"/>
              <a:t>Double Variables</a:t>
            </a:r>
          </a:p>
          <a:p>
            <a:pPr>
              <a:spcBef>
                <a:spcPts val="500"/>
              </a:spcBef>
              <a:spcAft>
                <a:spcPts val="500"/>
              </a:spcAft>
            </a:pPr>
            <a:br>
              <a:rPr lang="en-US" sz="2800" dirty="0"/>
            </a:br>
            <a:endParaRPr lang="en-US" sz="2800" dirty="0"/>
          </a:p>
        </p:txBody>
      </p:sp>
      <p:pic>
        <p:nvPicPr>
          <p:cNvPr id="5" name="Picture 4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4D5BE6B3-38EF-0629-C78F-71F4DC5724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801" y="2428942"/>
            <a:ext cx="5731510" cy="944880"/>
          </a:xfrm>
          <a:prstGeom prst="rect">
            <a:avLst/>
          </a:prstGeom>
          <a:ln w="3175">
            <a:solidFill>
              <a:schemeClr val="accent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7D7E329-C3BE-BE73-07C3-545C41E25C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801" y="1328238"/>
            <a:ext cx="5731510" cy="424180"/>
          </a:xfrm>
          <a:prstGeom prst="rect">
            <a:avLst/>
          </a:prstGeom>
          <a:ln w="3175">
            <a:solidFill>
              <a:schemeClr val="accent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0D35831-3918-C4CF-4D8E-1CD00FCE89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801" y="4050346"/>
            <a:ext cx="5731510" cy="433705"/>
          </a:xfrm>
          <a:prstGeom prst="rect">
            <a:avLst/>
          </a:prstGeom>
          <a:ln w="3175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62877761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2"/>
          <p:cNvSpPr txBox="1">
            <a:spLocks noGrp="1"/>
          </p:cNvSpPr>
          <p:nvPr>
            <p:ph type="title"/>
          </p:nvPr>
        </p:nvSpPr>
        <p:spPr>
          <a:xfrm>
            <a:off x="311700" y="231272"/>
            <a:ext cx="3274648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 SUS Questions</a:t>
            </a:r>
            <a:endParaRPr dirty="0"/>
          </a:p>
        </p:txBody>
      </p:sp>
      <p:sp>
        <p:nvSpPr>
          <p:cNvPr id="204" name="Google Shape;204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63</a:t>
            </a:fld>
            <a:endParaRPr/>
          </a:p>
        </p:txBody>
      </p:sp>
      <p:pic>
        <p:nvPicPr>
          <p:cNvPr id="3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id="{31CA65F6-FA09-C51B-2258-13CF97B63C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6836" y="0"/>
            <a:ext cx="4015037" cy="5056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83558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2"/>
          <p:cNvSpPr txBox="1">
            <a:spLocks noGrp="1"/>
          </p:cNvSpPr>
          <p:nvPr>
            <p:ph type="title"/>
          </p:nvPr>
        </p:nvSpPr>
        <p:spPr>
          <a:xfrm>
            <a:off x="311700" y="278772"/>
            <a:ext cx="3217927" cy="5406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 dirty="0"/>
              <a:t>NASA-TLX Questions</a:t>
            </a:r>
            <a:endParaRPr sz="2400" dirty="0"/>
          </a:p>
        </p:txBody>
      </p:sp>
      <p:sp>
        <p:nvSpPr>
          <p:cNvPr id="204" name="Google Shape;204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64</a:t>
            </a:fld>
            <a:endParaRPr/>
          </a:p>
        </p:txBody>
      </p:sp>
      <p:pic>
        <p:nvPicPr>
          <p:cNvPr id="6" name="Picture 5" descr="Timeline&#10;&#10;Description automatically generated with medium confidence">
            <a:extLst>
              <a:ext uri="{FF2B5EF4-FFF2-40B4-BE49-F238E27FC236}">
                <a16:creationId xmlns:a16="http://schemas.microsoft.com/office/drawing/2014/main" id="{FBCE3B18-2D13-742F-602F-78A3B50E37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4360" y="134460"/>
            <a:ext cx="4689827" cy="4835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80286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2"/>
          <p:cNvSpPr txBox="1">
            <a:spLocks noGrp="1"/>
          </p:cNvSpPr>
          <p:nvPr>
            <p:ph type="title"/>
          </p:nvPr>
        </p:nvSpPr>
        <p:spPr>
          <a:xfrm>
            <a:off x="311700" y="314397"/>
            <a:ext cx="4260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SUS Question Interface</a:t>
            </a:r>
            <a:endParaRPr dirty="0"/>
          </a:p>
        </p:txBody>
      </p:sp>
      <p:sp>
        <p:nvSpPr>
          <p:cNvPr id="204" name="Google Shape;204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65</a:t>
            </a:fld>
            <a:endParaRPr/>
          </a:p>
        </p:txBody>
      </p:sp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A16800F-2393-3E72-DCFA-AA275E74420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778" y="1017724"/>
            <a:ext cx="8044680" cy="4046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45004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2"/>
          <p:cNvSpPr txBox="1">
            <a:spLocks noGrp="1"/>
          </p:cNvSpPr>
          <p:nvPr>
            <p:ph type="title"/>
          </p:nvPr>
        </p:nvSpPr>
        <p:spPr>
          <a:xfrm>
            <a:off x="311700" y="255023"/>
            <a:ext cx="554283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NASA-TLX Question Interface</a:t>
            </a:r>
            <a:endParaRPr dirty="0"/>
          </a:p>
        </p:txBody>
      </p:sp>
      <p:sp>
        <p:nvSpPr>
          <p:cNvPr id="204" name="Google Shape;204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66</a:t>
            </a:fld>
            <a:endParaRPr/>
          </a:p>
        </p:txBody>
      </p:sp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8D2717DA-61F9-3529-8140-80B33C1D7AE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711" y="1017725"/>
            <a:ext cx="7903421" cy="3975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4988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>
            <a:spLocks noGrp="1"/>
          </p:cNvSpPr>
          <p:nvPr>
            <p:ph type="ctrTitle"/>
          </p:nvPr>
        </p:nvSpPr>
        <p:spPr>
          <a:xfrm>
            <a:off x="243975" y="1760575"/>
            <a:ext cx="8520600" cy="97290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</a:rPr>
              <a:t>Prior Work</a:t>
            </a:r>
            <a:endParaRPr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53532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DAD931-5FB8-EAB7-E38F-8E81F84D4457}"/>
              </a:ext>
            </a:extLst>
          </p:cNvPr>
          <p:cNvSpPr txBox="1"/>
          <p:nvPr/>
        </p:nvSpPr>
        <p:spPr>
          <a:xfrm>
            <a:off x="267968" y="978174"/>
            <a:ext cx="8520600" cy="2314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CA" dirty="0"/>
              <a:t>Koh </a:t>
            </a:r>
            <a:r>
              <a:rPr lang="en-US" dirty="0"/>
              <a:t>et. al</a:t>
            </a:r>
            <a:r>
              <a:rPr lang="en-US" dirty="0">
                <a:solidFill>
                  <a:schemeClr val="tx1"/>
                </a:solidFill>
              </a:rPr>
              <a:t>. </a:t>
            </a:r>
            <a:r>
              <a:rPr lang="en-CA" dirty="0">
                <a:solidFill>
                  <a:schemeClr val="tx1"/>
                </a:solidFill>
              </a:rPr>
              <a:t>(2014) </a:t>
            </a:r>
            <a:r>
              <a:rPr lang="en-CA" dirty="0"/>
              <a:t>observe the effect on users’ judgment </a:t>
            </a:r>
            <a:r>
              <a:rPr lang="en-US" dirty="0"/>
              <a:t>with </a:t>
            </a:r>
            <a:r>
              <a:rPr lang="en-CA" dirty="0"/>
              <a:t>Lateral Chromatic Aberration (LCA). </a:t>
            </a:r>
          </a:p>
          <a:p>
            <a:pPr>
              <a:lnSpc>
                <a:spcPct val="150000"/>
              </a:lnSpc>
            </a:pPr>
            <a:endParaRPr lang="en-US" dirty="0"/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CA" dirty="0"/>
              <a:t>Johnson et al. </a:t>
            </a:r>
            <a:r>
              <a:rPr lang="en-CA" dirty="0">
                <a:solidFill>
                  <a:schemeClr val="tx1"/>
                </a:solidFill>
              </a:rPr>
              <a:t>(2006) </a:t>
            </a:r>
            <a:r>
              <a:rPr lang="en-US" dirty="0"/>
              <a:t>shows that </a:t>
            </a:r>
            <a:r>
              <a:rPr lang="en-CA" dirty="0"/>
              <a:t>inconsistencies in lateral chromatic aberration can be used to detect tampering in forgeries.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endParaRPr lang="en-US" dirty="0"/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CA" dirty="0"/>
              <a:t>Healey </a:t>
            </a:r>
            <a:r>
              <a:rPr lang="en-US" dirty="0"/>
              <a:t>et al</a:t>
            </a:r>
            <a:r>
              <a:rPr lang="en-US" dirty="0">
                <a:solidFill>
                  <a:schemeClr val="tx1"/>
                </a:solidFill>
              </a:rPr>
              <a:t>. </a:t>
            </a:r>
            <a:r>
              <a:rPr lang="en-CA" dirty="0">
                <a:solidFill>
                  <a:schemeClr val="tx1"/>
                </a:solidFill>
              </a:rPr>
              <a:t>(1998) </a:t>
            </a:r>
            <a:r>
              <a:rPr lang="en-CA" dirty="0"/>
              <a:t>presents a new method for using texture to visualize multidimensional data elements with separate texture dimensions: height, density, and regularity.</a:t>
            </a:r>
          </a:p>
        </p:txBody>
      </p:sp>
      <p:sp>
        <p:nvSpPr>
          <p:cNvPr id="5" name="Google Shape;75;p16">
            <a:extLst>
              <a:ext uri="{FF2B5EF4-FFF2-40B4-BE49-F238E27FC236}">
                <a16:creationId xmlns:a16="http://schemas.microsoft.com/office/drawing/2014/main" id="{89940EB8-F40C-5EE2-F9A7-73DA319C0A2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219394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Prior Work</a:t>
            </a:r>
            <a:endParaRPr sz="3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64874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DAD931-5FB8-EAB7-E38F-8E81F84D4457}"/>
              </a:ext>
            </a:extLst>
          </p:cNvPr>
          <p:cNvSpPr txBox="1"/>
          <p:nvPr/>
        </p:nvSpPr>
        <p:spPr>
          <a:xfrm>
            <a:off x="267968" y="978174"/>
            <a:ext cx="8520601" cy="2314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CA" dirty="0" err="1"/>
              <a:t>Sathler</a:t>
            </a:r>
            <a:r>
              <a:rPr lang="en-CA" dirty="0"/>
              <a:t> et al. </a:t>
            </a:r>
            <a:r>
              <a:rPr lang="en-CA" dirty="0">
                <a:solidFill>
                  <a:schemeClr val="tx1"/>
                </a:solidFill>
              </a:rPr>
              <a:t>(2017) </a:t>
            </a:r>
            <a:r>
              <a:rPr lang="en-CA" dirty="0"/>
              <a:t>shows Neural network models (MLP, LSTM, GRU) </a:t>
            </a:r>
            <a:r>
              <a:rPr lang="en-CA"/>
              <a:t>significantly outperforms.</a:t>
            </a:r>
            <a:br>
              <a:rPr lang="en-CA" dirty="0"/>
            </a:br>
            <a:endParaRPr lang="en-CA" dirty="0"/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GB" dirty="0"/>
              <a:t>Pang et al.</a:t>
            </a:r>
            <a:r>
              <a:rPr lang="en-CA" dirty="0">
                <a:solidFill>
                  <a:srgbClr val="FF0000"/>
                </a:solidFill>
              </a:rPr>
              <a:t> </a:t>
            </a:r>
            <a:r>
              <a:rPr lang="en-CA" dirty="0">
                <a:solidFill>
                  <a:schemeClr val="tx1"/>
                </a:solidFill>
              </a:rPr>
              <a:t>(1997)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/>
              <a:t>introduced a variety of uncertainty visualization methods (glyphs, </a:t>
            </a:r>
            <a:br>
              <a:rPr lang="en-GB" dirty="0"/>
            </a:br>
            <a:r>
              <a:rPr lang="en-GB" dirty="0"/>
              <a:t>adding geometry, modifying attributes, modifying geometry, animation, etc)  </a:t>
            </a:r>
            <a:r>
              <a:rPr lang="en-CA" dirty="0"/>
              <a:t> 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endParaRPr lang="en-CA" dirty="0"/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CA" dirty="0"/>
              <a:t>In Schneider et al. </a:t>
            </a:r>
            <a:r>
              <a:rPr lang="en-CA" dirty="0">
                <a:solidFill>
                  <a:schemeClr val="tx1"/>
                </a:solidFill>
              </a:rPr>
              <a:t>(2021) introduced</a:t>
            </a:r>
            <a:r>
              <a:rPr lang="en-CA" dirty="0"/>
              <a:t>: forecast and uncertainty maps, map with the uncertainty shown by the transparency; and two maps that showed the lower and upper bounds of the forecast</a:t>
            </a:r>
          </a:p>
        </p:txBody>
      </p:sp>
      <p:sp>
        <p:nvSpPr>
          <p:cNvPr id="5" name="Google Shape;75;p16">
            <a:extLst>
              <a:ext uri="{FF2B5EF4-FFF2-40B4-BE49-F238E27FC236}">
                <a16:creationId xmlns:a16="http://schemas.microsoft.com/office/drawing/2014/main" id="{89940EB8-F40C-5EE2-F9A7-73DA319C0A2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219394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Prior Work</a:t>
            </a:r>
            <a:endParaRPr sz="3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6730958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6841</TotalTime>
  <Words>2727</Words>
  <Application>Microsoft Macintosh PowerPoint</Application>
  <PresentationFormat>On-screen Show (16:9)</PresentationFormat>
  <Paragraphs>622</Paragraphs>
  <Slides>66</Slides>
  <Notes>66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71" baseType="lpstr">
      <vt:lpstr>Arial</vt:lpstr>
      <vt:lpstr>Cambria Math</vt:lpstr>
      <vt:lpstr>Times New Roman</vt:lpstr>
      <vt:lpstr>Wingdings</vt:lpstr>
      <vt:lpstr>Simple Light</vt:lpstr>
      <vt:lpstr>Visualizing Uncertainty with Chromatic Aberration</vt:lpstr>
      <vt:lpstr>Contents</vt:lpstr>
      <vt:lpstr>Background </vt:lpstr>
      <vt:lpstr>What is Uncertainty? </vt:lpstr>
      <vt:lpstr>What is Chromatic Aberration? </vt:lpstr>
      <vt:lpstr>Examples of CA</vt:lpstr>
      <vt:lpstr>Prior Work</vt:lpstr>
      <vt:lpstr>Prior Work</vt:lpstr>
      <vt:lpstr>Prior Work</vt:lpstr>
      <vt:lpstr>Prior Work</vt:lpstr>
      <vt:lpstr>Data Generation</vt:lpstr>
      <vt:lpstr>Uncertainty Data Generation Flow</vt:lpstr>
      <vt:lpstr>Predictive Algorithms</vt:lpstr>
      <vt:lpstr>Uncertainty Comparison among Models</vt:lpstr>
      <vt:lpstr>Uncertainty in Prediction</vt:lpstr>
      <vt:lpstr>Chromatic Abberation</vt:lpstr>
      <vt:lpstr>Architecture of CA</vt:lpstr>
      <vt:lpstr>CA on a Circle</vt:lpstr>
      <vt:lpstr>More Examples of CA Shapes</vt:lpstr>
      <vt:lpstr>(breifly) Exploratory Designs</vt:lpstr>
      <vt:lpstr>Web Interface</vt:lpstr>
      <vt:lpstr>Reshufling</vt:lpstr>
      <vt:lpstr>Drill-down</vt:lpstr>
      <vt:lpstr>Star-Fish Layout</vt:lpstr>
      <vt:lpstr>Streamgraph Slicing</vt:lpstr>
      <vt:lpstr>Streamgraph with CA</vt:lpstr>
      <vt:lpstr>PowerPoint Presentation</vt:lpstr>
      <vt:lpstr>PowerPoint Presentation</vt:lpstr>
      <vt:lpstr>PowerPoint Presentation</vt:lpstr>
      <vt:lpstr>User Study</vt:lpstr>
      <vt:lpstr>User Study Overview</vt:lpstr>
      <vt:lpstr>Components of the Study</vt:lpstr>
      <vt:lpstr>Questionnaire Layout</vt:lpstr>
      <vt:lpstr>CA + Bubble</vt:lpstr>
      <vt:lpstr>CA + Grid</vt:lpstr>
      <vt:lpstr>VSUP + Grid</vt:lpstr>
      <vt:lpstr>VSUP + Grid</vt:lpstr>
      <vt:lpstr>Results</vt:lpstr>
      <vt:lpstr>Quantitative Questionnaire</vt:lpstr>
      <vt:lpstr>Normality Test</vt:lpstr>
      <vt:lpstr>ANOVA Test</vt:lpstr>
      <vt:lpstr>ANOVA Result Analysis</vt:lpstr>
      <vt:lpstr>CA vs VSUP Data</vt:lpstr>
      <vt:lpstr>t-test Results for CA vs VSUP</vt:lpstr>
      <vt:lpstr>Time Utilization (TU) : paired t-test</vt:lpstr>
      <vt:lpstr>SUS Data</vt:lpstr>
      <vt:lpstr>Kruskal-Wallis Test on SUS Data</vt:lpstr>
      <vt:lpstr>NASA-TLX Results</vt:lpstr>
      <vt:lpstr>Kruskal-Wallis Test on NASA-TLX Data</vt:lpstr>
      <vt:lpstr>NASA-TLX Results</vt:lpstr>
      <vt:lpstr>Conclustions and Future Work</vt:lpstr>
      <vt:lpstr>Contributions of Thesis</vt:lpstr>
      <vt:lpstr>Conclusion</vt:lpstr>
      <vt:lpstr>Future work</vt:lpstr>
      <vt:lpstr>Questions?</vt:lpstr>
      <vt:lpstr>References</vt:lpstr>
      <vt:lpstr>References</vt:lpstr>
      <vt:lpstr>References</vt:lpstr>
      <vt:lpstr>Extra Slides for Questions</vt:lpstr>
      <vt:lpstr>Counter Balancing</vt:lpstr>
      <vt:lpstr>Color Blindness Test</vt:lpstr>
      <vt:lpstr>Type of Questions</vt:lpstr>
      <vt:lpstr> SUS Questions</vt:lpstr>
      <vt:lpstr>NASA-TLX Questions</vt:lpstr>
      <vt:lpstr>SUS Question Interface</vt:lpstr>
      <vt:lpstr>NASA-TLX Question Interface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Visualizing Object Clouds Through Energy Minimization</dc:title>
  <dc:creator>sbrooks</dc:creator>
  <cp:lastModifiedBy>Rashid Islam</cp:lastModifiedBy>
  <cp:revision>104</cp:revision>
  <dcterms:modified xsi:type="dcterms:W3CDTF">2022-05-08T02:00:21Z</dcterms:modified>
</cp:coreProperties>
</file>